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4" r:id="rId2"/>
  </p:sldMasterIdLst>
  <p:notesMasterIdLst>
    <p:notesMasterId r:id="rId37"/>
  </p:notesMasterIdLst>
  <p:handoutMasterIdLst>
    <p:handoutMasterId r:id="rId38"/>
  </p:handoutMasterIdLst>
  <p:sldIdLst>
    <p:sldId id="256" r:id="rId3"/>
    <p:sldId id="258" r:id="rId4"/>
    <p:sldId id="268" r:id="rId5"/>
    <p:sldId id="269" r:id="rId6"/>
    <p:sldId id="293" r:id="rId7"/>
    <p:sldId id="270" r:id="rId8"/>
    <p:sldId id="271" r:id="rId9"/>
    <p:sldId id="281" r:id="rId10"/>
    <p:sldId id="272" r:id="rId11"/>
    <p:sldId id="273" r:id="rId12"/>
    <p:sldId id="301" r:id="rId13"/>
    <p:sldId id="274" r:id="rId14"/>
    <p:sldId id="275" r:id="rId15"/>
    <p:sldId id="282" r:id="rId16"/>
    <p:sldId id="283" r:id="rId17"/>
    <p:sldId id="284" r:id="rId18"/>
    <p:sldId id="289" r:id="rId19"/>
    <p:sldId id="286" r:id="rId20"/>
    <p:sldId id="302" r:id="rId21"/>
    <p:sldId id="287" r:id="rId22"/>
    <p:sldId id="292" r:id="rId23"/>
    <p:sldId id="288" r:id="rId24"/>
    <p:sldId id="290" r:id="rId25"/>
    <p:sldId id="294" r:id="rId26"/>
    <p:sldId id="303" r:id="rId27"/>
    <p:sldId id="304" r:id="rId28"/>
    <p:sldId id="295" r:id="rId29"/>
    <p:sldId id="296" r:id="rId30"/>
    <p:sldId id="306" r:id="rId31"/>
    <p:sldId id="298" r:id="rId32"/>
    <p:sldId id="300" r:id="rId33"/>
    <p:sldId id="307" r:id="rId34"/>
    <p:sldId id="299" r:id="rId35"/>
    <p:sldId id="305" r:id="rId3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A7A"/>
    <a:srgbClr val="FDF1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96" autoAdjust="0"/>
    <p:restoredTop sz="94631" autoAdjust="0"/>
  </p:normalViewPr>
  <p:slideViewPr>
    <p:cSldViewPr>
      <p:cViewPr>
        <p:scale>
          <a:sx n="66" d="100"/>
          <a:sy n="66" d="100"/>
        </p:scale>
        <p:origin x="-450" y="-96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5724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03170175-C3ED-4C72-B085-79CCCD670CC9}" type="datetimeFigureOut">
              <a:rPr lang="es-ES" smtClean="0"/>
              <a:pPr/>
              <a:t>16/04/2013</a:t>
            </a:fld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92977F1F-E40B-4E53-8E11-28ED506983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79674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2D9FB51A-E05F-4494-ADA5-A77EAE266FCF}" type="datetimeFigureOut">
              <a:rPr/>
              <a:pPr/>
              <a:t>6/9/2006</a:t>
            </a:fld>
            <a:endParaRPr lang="es-E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13CD1B0D-083E-4DA2-81AD-16B7E971189E}" type="slidenum">
              <a:rPr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2534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s-ES" smtClean="0"/>
              <a:pPr/>
              <a:t>16/04/2013</a:t>
            </a:fld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s-ES" smtClean="0"/>
              <a:pPr/>
              <a:t>16/04/2013</a:t>
            </a:fld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s-ES" smtClean="0"/>
              <a:pPr/>
              <a:t>16/04/2013</a:t>
            </a:fld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s-ES" smtClean="0"/>
              <a:pPr/>
              <a:t>16/04/2013</a:t>
            </a:fld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s-ES" smtClean="0"/>
              <a:pPr/>
              <a:t>16/04/2013</a:t>
            </a:fld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s-ES"/>
          </a:p>
        </p:txBody>
      </p:sp>
      <p:sp>
        <p:nvSpPr>
          <p:cNvPr id="29" name="Shap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 latinLnBrk="0">
              <a:buNone/>
              <a:defRPr lang="es-ES"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6" name="Shap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AB5E-65B2-470F-A90D-8944CCF2250D}" type="datetime2">
              <a:rPr/>
              <a:pPr/>
              <a:t>Miércoles, 6 de septiembre de 2006</a:t>
            </a:fld>
            <a:endParaRPr lang="es-ES"/>
          </a:p>
        </p:txBody>
      </p:sp>
      <p:sp>
        <p:nvSpPr>
          <p:cNvPr id="2" name="Shap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Shap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27" name="Shap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25" name="Shap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4066D-E18E-46CA-ADDB-DC7D9F287FCD}" type="datetime2">
              <a:rPr/>
              <a:pPr/>
              <a:t>Miércoles, 6 de septiembre de 2006</a:t>
            </a:fld>
            <a:endParaRPr lang="es-ES"/>
          </a:p>
        </p:txBody>
      </p:sp>
      <p:sp>
        <p:nvSpPr>
          <p:cNvPr id="19" name="Shap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Shap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2" name="Shap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5AB2-AD30-4274-ADEE-77A916493B5C}" type="datetime2">
              <a:rPr/>
              <a:pPr/>
              <a:t>Miércoles, 6 de septiembre de 2006</a:t>
            </a:fld>
            <a:endParaRPr lang="es-ES"/>
          </a:p>
        </p:txBody>
      </p:sp>
      <p:sp>
        <p:nvSpPr>
          <p:cNvPr id="21" name="Shap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6396-5064-41C5-A285-015EE0047001}" type="datetime2">
              <a:rPr/>
              <a:pPr/>
              <a:t>Miércoles, 6 de septiembre de 2006</a:t>
            </a:fld>
            <a:endParaRPr lang="es-ES"/>
          </a:p>
        </p:txBody>
      </p:sp>
      <p:sp>
        <p:nvSpPr>
          <p:cNvPr id="24" name="Shap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ítulo y 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latinLnBrk="0">
              <a:defRPr lang="es-ES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/>
              <a:pPr/>
              <a:t>6/9/2006</a:t>
            </a:fld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latinLnBrk="0">
              <a:defRPr lang="es-ES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/>
              <a:pPr/>
              <a:t>6/9/2006</a:t>
            </a:fld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ítulo y texto a dos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latinLnBrk="0">
              <a:defRPr lang="es-ES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/>
              <a:pPr/>
              <a:t>6/9/2006</a:t>
            </a:fld>
            <a:endParaRPr lang="es-E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s-E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Sexto nivel</a:t>
            </a:r>
          </a:p>
          <a:p>
            <a:pPr lvl="6"/>
            <a:r>
              <a:rPr lang="es-ES"/>
              <a:t>Séptimo nivel</a:t>
            </a:r>
          </a:p>
          <a:p>
            <a:pPr lvl="7"/>
            <a:r>
              <a:rPr lang="es-ES"/>
              <a:t>Octavo nivel</a:t>
            </a:r>
          </a:p>
          <a:p>
            <a:pPr lvl="8"/>
            <a:r>
              <a:rPr lang="es-ES"/>
              <a:t>Noveno nivel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latinLnBrk="0">
              <a:defRPr lang="es-ES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4C8A7A92-D244-4C94-97DC-00C50A8E32A7}" type="datetime2">
              <a:rPr/>
              <a:pPr algn="l"/>
              <a:t>Miércoles, 6 de septiembre de 2006</a:t>
            </a:fld>
            <a:endParaRPr lang="es-ES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latinLnBrk="0">
              <a:defRPr lang="es-ES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s-ES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latinLnBrk="0">
              <a:defRPr lang="es-ES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s-ES">
                <a:solidFill>
                  <a:schemeClr val="accent1">
                    <a:shade val="75000"/>
                  </a:schemeClr>
                </a:solidFill>
              </a:rPr>
              <a:pPr/>
              <a:t>‹Nº›</a:t>
            </a:fld>
            <a:endParaRPr lang="es-ES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s-E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rtl="0" eaLnBrk="1" latinLnBrk="0" hangingPunct="1">
        <a:spcBef>
          <a:spcPct val="0"/>
        </a:spcBef>
        <a:buNone/>
        <a:defRPr lang="es-ES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lang="es-ES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lang="es-ES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lang="es-ES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lang="es-ES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lang="es-ES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lang="es-ES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lang="es-ES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lang="es-ES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lang="es-ES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j.uia.mx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467544" y="4437112"/>
            <a:ext cx="8458200" cy="914400"/>
          </a:xfrm>
        </p:spPr>
        <p:txBody>
          <a:bodyPr>
            <a:normAutofit/>
          </a:bodyPr>
          <a:lstStyle/>
          <a:p>
            <a:r>
              <a:rPr lang="es-ES" sz="1600" b="1" dirty="0" smtClean="0"/>
              <a:t>Alejandro Osuna-González, LLM, </a:t>
            </a:r>
            <a:r>
              <a:rPr lang="es-ES" sz="1600" b="1" dirty="0" err="1" smtClean="0"/>
              <a:t>FCIArb</a:t>
            </a:r>
            <a:endParaRPr lang="es-ES" sz="1600" b="1" dirty="0" smtClean="0"/>
          </a:p>
          <a:p>
            <a:r>
              <a:rPr lang="es-ES" sz="1600" b="1" dirty="0" smtClean="0"/>
              <a:t>Universidad Iberoamericana Tijuana</a:t>
            </a:r>
            <a:endParaRPr lang="es-ES" sz="1600" b="1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189396" y="528753"/>
            <a:ext cx="6803465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Assessing the CISG and Other International Endeavors to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Unify International Contract Law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The Interpretation in Mexico of the United Nations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Convention on Contracts for the International Sale of Goods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January 18, 2013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Arial" pitchFamily="34" charset="0"/>
                <a:ea typeface="Times New Roman" pitchFamily="18" charset="0"/>
              </a:rPr>
              <a:t>Villanova University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en-US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2533" name="Picture 5" descr="Ibero Tijuan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75" y="-457200"/>
            <a:ext cx="1371600" cy="95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Kolmar</a:t>
            </a:r>
            <a:r>
              <a:rPr lang="es-ES_tradnl" dirty="0" smtClean="0"/>
              <a:t> vs </a:t>
            </a:r>
            <a:r>
              <a:rPr lang="es-ES_tradnl" dirty="0" err="1" smtClean="0"/>
              <a:t>idesa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Kolmar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viewed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Idesa’s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attempt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increase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price</a:t>
            </a:r>
            <a:r>
              <a:rPr lang="es-ES_tradnl" sz="2400" dirty="0" smtClean="0"/>
              <a:t> as a </a:t>
            </a:r>
            <a:r>
              <a:rPr lang="es-ES_tradnl" sz="2400" dirty="0" err="1" smtClean="0"/>
              <a:t>breach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contract</a:t>
            </a:r>
            <a:r>
              <a:rPr lang="es-ES_tradnl" sz="2400" dirty="0" smtClean="0"/>
              <a:t>, and </a:t>
            </a:r>
            <a:r>
              <a:rPr lang="es-ES_tradnl" sz="2400" dirty="0" err="1" smtClean="0"/>
              <a:t>filed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lawsuit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. </a:t>
            </a:r>
            <a:r>
              <a:rPr lang="es-ES_tradnl" sz="2400" dirty="0" err="1" smtClean="0"/>
              <a:t>Idesa</a:t>
            </a:r>
            <a:r>
              <a:rPr lang="es-ES_tradnl" sz="2400" dirty="0" smtClean="0"/>
              <a:t> defended, </a:t>
            </a:r>
            <a:r>
              <a:rPr lang="es-ES_tradnl" sz="2400" dirty="0" err="1" smtClean="0"/>
              <a:t>claiming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no </a:t>
            </a:r>
            <a:r>
              <a:rPr lang="es-ES_tradnl" sz="2400" dirty="0" err="1" smtClean="0"/>
              <a:t>contract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concluded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Kolmar</a:t>
            </a:r>
            <a:r>
              <a:rPr lang="es-ES_tradnl" dirty="0" smtClean="0"/>
              <a:t> vs </a:t>
            </a:r>
            <a:r>
              <a:rPr lang="es-ES_tradnl" dirty="0" err="1" smtClean="0"/>
              <a:t>idesa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Decision</a:t>
            </a:r>
            <a:r>
              <a:rPr lang="es-ES_tradnl" sz="2400" dirty="0" smtClean="0"/>
              <a:t>:</a:t>
            </a:r>
          </a:p>
          <a:p>
            <a:pPr>
              <a:buNone/>
            </a:pPr>
            <a:r>
              <a:rPr lang="es-ES_tradnl" sz="2400" dirty="0" smtClean="0"/>
              <a:t>Trial </a:t>
            </a: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qualified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Kolmar’s</a:t>
            </a:r>
            <a:r>
              <a:rPr lang="es-ES_tradnl" sz="2400" dirty="0" smtClean="0"/>
              <a:t> e-mail as </a:t>
            </a:r>
            <a:r>
              <a:rPr lang="es-ES_tradnl" sz="2400" dirty="0" err="1" smtClean="0"/>
              <a:t>an</a:t>
            </a:r>
            <a:r>
              <a:rPr lang="es-ES_tradnl" sz="2400" dirty="0" smtClean="0"/>
              <a:t> </a:t>
            </a:r>
            <a:r>
              <a:rPr lang="es-ES_tradnl" sz="2400" i="1" dirty="0" err="1" smtClean="0"/>
              <a:t>offer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confirmation</a:t>
            </a:r>
            <a:r>
              <a:rPr lang="es-ES_tradnl" sz="2400" dirty="0" smtClean="0"/>
              <a:t>. Judge </a:t>
            </a:r>
            <a:r>
              <a:rPr lang="es-ES_tradnl" sz="2400" dirty="0" err="1" smtClean="0"/>
              <a:t>did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analyze</a:t>
            </a:r>
            <a:r>
              <a:rPr lang="es-ES_tradnl" sz="2400" dirty="0" smtClean="0"/>
              <a:t> CISG </a:t>
            </a:r>
            <a:r>
              <a:rPr lang="es-ES_tradnl" sz="2400" dirty="0" err="1" smtClean="0"/>
              <a:t>article</a:t>
            </a:r>
            <a:r>
              <a:rPr lang="es-ES_tradnl" sz="2400" dirty="0" smtClean="0"/>
              <a:t> 14.</a:t>
            </a:r>
          </a:p>
          <a:p>
            <a:pPr lvl="1">
              <a:buNone/>
            </a:pPr>
            <a:endParaRPr lang="es-ES_tradnl" sz="2000" dirty="0" smtClean="0"/>
          </a:p>
          <a:p>
            <a:pPr>
              <a:buNone/>
            </a:pPr>
            <a:r>
              <a:rPr lang="es-ES_tradnl" sz="2400" dirty="0" err="1" smtClean="0"/>
              <a:t>Judge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found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Idesa’s</a:t>
            </a:r>
            <a:r>
              <a:rPr lang="es-ES_tradnl" sz="2400" dirty="0" smtClean="0"/>
              <a:t> e-mail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counter-offer</a:t>
            </a:r>
            <a:r>
              <a:rPr lang="es-ES_tradnl" sz="2400" dirty="0" smtClean="0"/>
              <a:t>, per CISG </a:t>
            </a:r>
            <a:r>
              <a:rPr lang="es-ES_tradnl" sz="2400" dirty="0" err="1" smtClean="0"/>
              <a:t>article</a:t>
            </a:r>
            <a:r>
              <a:rPr lang="es-ES_tradnl" sz="2400" dirty="0" smtClean="0"/>
              <a:t> 19(3), </a:t>
            </a:r>
            <a:r>
              <a:rPr lang="es-ES_tradnl" sz="2400" dirty="0" err="1" smtClean="0"/>
              <a:t>because</a:t>
            </a:r>
            <a:r>
              <a:rPr lang="es-ES_tradnl" sz="2400" dirty="0" smtClean="0"/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es-ES_tradnl" sz="2000" dirty="0" err="1" smtClean="0"/>
              <a:t>It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did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not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accept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all</a:t>
            </a:r>
            <a:r>
              <a:rPr lang="es-ES_tradnl" sz="2000" dirty="0" smtClean="0"/>
              <a:t> of </a:t>
            </a:r>
            <a:r>
              <a:rPr lang="es-ES_tradnl" sz="2000" dirty="0" err="1" smtClean="0"/>
              <a:t>Kolmar’s</a:t>
            </a:r>
            <a:r>
              <a:rPr lang="es-ES_tradnl" sz="2000" dirty="0" smtClean="0"/>
              <a:t> </a:t>
            </a:r>
            <a:r>
              <a:rPr lang="es-ES_tradnl" sz="2000" i="1" dirty="0" err="1" smtClean="0"/>
              <a:t>proposed</a:t>
            </a:r>
            <a:r>
              <a:rPr lang="es-ES_tradnl" sz="2000" i="1" dirty="0" smtClean="0"/>
              <a:t> </a:t>
            </a:r>
            <a:r>
              <a:rPr lang="es-ES_tradnl" sz="2000" dirty="0" err="1" smtClean="0"/>
              <a:t>terms</a:t>
            </a:r>
            <a:endParaRPr lang="es-ES_tradnl" sz="2000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000" dirty="0" err="1" smtClean="0"/>
              <a:t>Idesa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proposed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increase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price</a:t>
            </a:r>
            <a:r>
              <a:rPr lang="es-ES_tradnl" sz="2000" dirty="0" smtClean="0"/>
              <a:t>, and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possibly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change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place of </a:t>
            </a:r>
            <a:r>
              <a:rPr lang="es-ES_tradnl" sz="2000" dirty="0" err="1" smtClean="0"/>
              <a:t>delivery</a:t>
            </a:r>
            <a:endParaRPr lang="es-ES_tradnl" sz="2000" dirty="0" smtClean="0"/>
          </a:p>
          <a:p>
            <a:pPr>
              <a:buNone/>
            </a:pPr>
            <a:endParaRPr lang="es-ES_tradnl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Kolmar</a:t>
            </a:r>
            <a:r>
              <a:rPr lang="es-ES_tradnl" dirty="0" smtClean="0"/>
              <a:t> vs </a:t>
            </a:r>
            <a:r>
              <a:rPr lang="es-ES_tradnl" dirty="0" err="1" smtClean="0"/>
              <a:t>idesa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400" dirty="0" err="1" smtClean="0"/>
              <a:t>Article</a:t>
            </a:r>
            <a:r>
              <a:rPr lang="es-ES_tradnl" sz="2400" dirty="0" smtClean="0"/>
              <a:t> 7 </a:t>
            </a:r>
            <a:r>
              <a:rPr lang="es-ES_tradnl" sz="2400" dirty="0" err="1" smtClean="0"/>
              <a:t>considerations</a:t>
            </a:r>
            <a:r>
              <a:rPr lang="es-ES_tradnl" sz="2400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Citation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Mexican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Law</a:t>
            </a:r>
            <a:r>
              <a:rPr lang="es-ES_tradnl" sz="2400" dirty="0" smtClean="0"/>
              <a:t> (more so </a:t>
            </a:r>
            <a:r>
              <a:rPr lang="es-ES_tradnl" sz="2400" dirty="0" err="1" smtClean="0"/>
              <a:t>by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Kolmar’s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attorney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than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judge</a:t>
            </a:r>
            <a:r>
              <a:rPr lang="es-ES_tradnl" sz="2400" dirty="0" smtClean="0"/>
              <a:t>), use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expression</a:t>
            </a:r>
            <a:r>
              <a:rPr lang="es-ES_tradnl" sz="2400" i="1" dirty="0" smtClean="0"/>
              <a:t> aceptación lisa y llana, </a:t>
            </a:r>
            <a:r>
              <a:rPr lang="es-ES_tradnl" sz="2400" dirty="0" err="1" smtClean="0"/>
              <a:t>civilian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expression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contrary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international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character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CISG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No case </a:t>
            </a:r>
            <a:r>
              <a:rPr lang="es-ES_tradnl" sz="2400" dirty="0" err="1" smtClean="0"/>
              <a:t>law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cited</a:t>
            </a: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No </a:t>
            </a:r>
            <a:r>
              <a:rPr lang="es-ES_tradnl" sz="2400" dirty="0" err="1" smtClean="0"/>
              <a:t>promotion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observance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good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faith</a:t>
            </a: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Kolmar</a:t>
            </a:r>
            <a:r>
              <a:rPr lang="es-ES_tradnl" dirty="0" smtClean="0"/>
              <a:t> vs </a:t>
            </a:r>
            <a:r>
              <a:rPr lang="es-ES_tradnl" dirty="0" err="1" smtClean="0"/>
              <a:t>idesa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dirty="0" err="1" smtClean="0"/>
              <a:t>Kolmar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appealed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Mexico</a:t>
            </a:r>
            <a:r>
              <a:rPr lang="es-ES_tradnl" sz="2800" dirty="0" smtClean="0"/>
              <a:t> City Superior </a:t>
            </a:r>
            <a:r>
              <a:rPr lang="es-ES_tradnl" sz="2800" dirty="0" err="1" smtClean="0"/>
              <a:t>Court</a:t>
            </a:r>
            <a:endParaRPr lang="es-ES_tradnl" sz="28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Superior </a:t>
            </a: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parroted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trial </a:t>
            </a:r>
            <a:r>
              <a:rPr lang="es-ES_tradnl" sz="2400" dirty="0" err="1" smtClean="0"/>
              <a:t>court’s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decision</a:t>
            </a: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Interpreted</a:t>
            </a:r>
            <a:r>
              <a:rPr lang="es-ES_tradnl" sz="2400" dirty="0" smtClean="0"/>
              <a:t> CISG </a:t>
            </a:r>
            <a:r>
              <a:rPr lang="es-ES_tradnl" sz="2400" dirty="0" err="1" smtClean="0"/>
              <a:t>article</a:t>
            </a:r>
            <a:r>
              <a:rPr lang="es-ES_tradnl" sz="2400" dirty="0" smtClean="0"/>
              <a:t> 19(3)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read</a:t>
            </a:r>
            <a:r>
              <a:rPr lang="es-ES_tradnl" sz="2400" dirty="0" smtClean="0"/>
              <a:t> as a </a:t>
            </a:r>
            <a:r>
              <a:rPr lang="es-ES_tradnl" sz="2400" i="1" dirty="0" err="1" smtClean="0"/>
              <a:t>check-list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terms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which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parties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must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agree</a:t>
            </a:r>
            <a:r>
              <a:rPr lang="es-ES_tradnl" sz="2400" dirty="0" smtClean="0"/>
              <a:t> 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_tradnl" sz="3600" b="1" dirty="0" err="1" smtClean="0"/>
              <a:t>Agrofrut</a:t>
            </a:r>
            <a:r>
              <a:rPr lang="es-ES_tradnl" sz="3600" b="1" dirty="0" smtClean="0"/>
              <a:t> Rengo, S.A.</a:t>
            </a:r>
          </a:p>
          <a:p>
            <a:pPr algn="ctr">
              <a:buNone/>
            </a:pPr>
            <a:r>
              <a:rPr lang="es-ES_tradnl" sz="3600" b="1" dirty="0" smtClean="0"/>
              <a:t>Vs </a:t>
            </a:r>
          </a:p>
          <a:p>
            <a:pPr algn="ctr">
              <a:buNone/>
            </a:pPr>
            <a:r>
              <a:rPr lang="es-ES_tradnl" sz="3600" b="1" dirty="0" smtClean="0"/>
              <a:t>Levadura Azteca, S.A. de C.V.</a:t>
            </a:r>
          </a:p>
          <a:p>
            <a:pPr algn="ctr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sz="2400" dirty="0" smtClean="0"/>
              <a:t>Rengo (Chile) </a:t>
            </a:r>
            <a:r>
              <a:rPr lang="es-ES_tradnl" sz="2400" dirty="0" err="1" smtClean="0"/>
              <a:t>sold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Azteca (</a:t>
            </a:r>
            <a:r>
              <a:rPr lang="es-ES_tradnl" sz="2400" dirty="0" err="1" smtClean="0"/>
              <a:t>Mexico</a:t>
            </a:r>
            <a:r>
              <a:rPr lang="es-ES_tradnl" sz="2400" dirty="0" smtClean="0"/>
              <a:t>) </a:t>
            </a:r>
            <a:r>
              <a:rPr lang="es-ES_tradnl" sz="2400" dirty="0" err="1" smtClean="0"/>
              <a:t>eighty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canned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peaches</a:t>
            </a:r>
            <a:r>
              <a:rPr lang="es-ES_tradnl" sz="2400" dirty="0" smtClean="0"/>
              <a:t> (</a:t>
            </a:r>
            <a:r>
              <a:rPr lang="es-ES_tradnl" sz="2400" dirty="0" err="1" smtClean="0"/>
              <a:t>each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carrying</a:t>
            </a:r>
            <a:r>
              <a:rPr lang="es-ES_tradnl" sz="2400" dirty="0" smtClean="0"/>
              <a:t> 900 boxes)</a:t>
            </a:r>
          </a:p>
          <a:p>
            <a:pPr>
              <a:buNone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400" dirty="0" smtClean="0"/>
              <a:t>Eleven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 per </a:t>
            </a:r>
            <a:r>
              <a:rPr lang="es-ES_tradnl" sz="2400" dirty="0" err="1" smtClean="0"/>
              <a:t>month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during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first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months</a:t>
            </a:r>
            <a:r>
              <a:rPr lang="es-ES_tradnl" sz="2400" dirty="0" smtClean="0"/>
              <a:t>. </a:t>
            </a:r>
          </a:p>
          <a:p>
            <a:pPr lvl="1">
              <a:buFont typeface="Wingdings" pitchFamily="2" charset="2"/>
              <a:buChar char="§"/>
            </a:pPr>
            <a:r>
              <a:rPr lang="es-ES_tradnl" sz="2400" dirty="0" smtClean="0"/>
              <a:t>A final </a:t>
            </a:r>
            <a:r>
              <a:rPr lang="es-ES_tradnl" sz="2400" dirty="0" err="1" smtClean="0"/>
              <a:t>shipment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fourteen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endParaRPr lang="es-ES_tradnl" sz="2400" dirty="0" smtClean="0"/>
          </a:p>
          <a:p>
            <a:pPr lvl="1"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Seller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delivered</a:t>
            </a:r>
            <a:r>
              <a:rPr lang="es-ES_tradnl" sz="2400" dirty="0" smtClean="0"/>
              <a:t> eleven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February</a:t>
            </a:r>
            <a:r>
              <a:rPr lang="es-ES_tradnl" sz="2400" dirty="0" smtClean="0"/>
              <a:t> 28, and a </a:t>
            </a:r>
            <a:r>
              <a:rPr lang="es-ES_tradnl" sz="2400" dirty="0" err="1" smtClean="0"/>
              <a:t>second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shipment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April</a:t>
            </a:r>
            <a:r>
              <a:rPr lang="es-ES_tradnl" sz="2400" dirty="0" smtClean="0"/>
              <a:t> 17. </a:t>
            </a:r>
            <a:r>
              <a:rPr lang="es-ES_tradnl" sz="2400" dirty="0" err="1" smtClean="0"/>
              <a:t>Claiming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second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delivery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been</a:t>
            </a:r>
            <a:r>
              <a:rPr lang="es-ES_tradnl" sz="2400" dirty="0" smtClean="0"/>
              <a:t> late, </a:t>
            </a:r>
            <a:r>
              <a:rPr lang="es-ES_tradnl" sz="2400" dirty="0" err="1" smtClean="0"/>
              <a:t>Buyer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cancelled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remaining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shipments</a:t>
            </a:r>
            <a:r>
              <a:rPr lang="es-ES_tradnl" sz="2400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Buyer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refused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twenty-two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received</a:t>
            </a:r>
            <a:r>
              <a:rPr lang="es-ES_tradnl" sz="2400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Seller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suit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demanding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payment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twenty-two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delivered</a:t>
            </a:r>
            <a:r>
              <a:rPr lang="es-ES_tradnl" sz="2400" dirty="0" smtClean="0"/>
              <a:t>, plus </a:t>
            </a:r>
            <a:r>
              <a:rPr lang="es-ES_tradnl" sz="2400" dirty="0" err="1" smtClean="0"/>
              <a:t>interest</a:t>
            </a:r>
            <a:r>
              <a:rPr lang="es-ES_tradnl" sz="2400" dirty="0" smtClean="0"/>
              <a:t>, and </a:t>
            </a:r>
            <a:r>
              <a:rPr lang="es-ES_tradnl" sz="2400" dirty="0" err="1" smtClean="0"/>
              <a:t>loss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profit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cancelled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shipments</a:t>
            </a:r>
            <a:r>
              <a:rPr lang="es-ES_tradnl" sz="2400" dirty="0" smtClean="0"/>
              <a:t>. </a:t>
            </a:r>
            <a:r>
              <a:rPr lang="es-ES_tradnl" sz="2400" dirty="0" err="1" smtClean="0"/>
              <a:t>Buyer</a:t>
            </a:r>
            <a:r>
              <a:rPr lang="es-ES_tradnl" sz="2400" dirty="0" smtClean="0"/>
              <a:t> defended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grounds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there</a:t>
            </a:r>
            <a:r>
              <a:rPr lang="es-ES_tradnl" sz="2400" dirty="0" smtClean="0"/>
              <a:t> no place and date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payment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fixed</a:t>
            </a:r>
            <a:r>
              <a:rPr lang="es-ES_tradnl" sz="2400" dirty="0" smtClean="0"/>
              <a:t> (formal </a:t>
            </a:r>
            <a:r>
              <a:rPr lang="es-ES_tradnl" sz="2400" dirty="0" err="1" smtClean="0"/>
              <a:t>demand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required</a:t>
            </a:r>
            <a:r>
              <a:rPr lang="es-ES_tradnl" sz="2400" dirty="0" smtClean="0"/>
              <a:t>). </a:t>
            </a:r>
            <a:r>
              <a:rPr lang="es-ES_tradnl" sz="2400" dirty="0" err="1" smtClean="0"/>
              <a:t>Buyer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also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counterclaimed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specific</a:t>
            </a:r>
            <a:r>
              <a:rPr lang="es-ES_tradnl" sz="2400" dirty="0" smtClean="0"/>
              <a:t> performance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remaining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fifty-eight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Decision</a:t>
            </a:r>
            <a:r>
              <a:rPr lang="es-ES_tradnl" sz="2400" dirty="0" smtClean="0"/>
              <a:t>: </a:t>
            </a:r>
          </a:p>
          <a:p>
            <a:pPr>
              <a:buNone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000" dirty="0" err="1" smtClean="0"/>
              <a:t>Court</a:t>
            </a:r>
            <a:r>
              <a:rPr lang="es-ES_tradnl" sz="2000" dirty="0" smtClean="0"/>
              <a:t>  </a:t>
            </a:r>
            <a:r>
              <a:rPr lang="es-ES_tradnl" sz="2000" dirty="0" err="1" smtClean="0"/>
              <a:t>ordered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buyer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pay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seller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u="sng" dirty="0" err="1" smtClean="0"/>
              <a:t>price</a:t>
            </a:r>
            <a:r>
              <a:rPr lang="es-ES_tradnl" sz="2000" u="sng" dirty="0" smtClean="0"/>
              <a:t> and </a:t>
            </a:r>
            <a:r>
              <a:rPr lang="es-ES_tradnl" sz="2000" u="sng" dirty="0" err="1" smtClean="0"/>
              <a:t>interest</a:t>
            </a:r>
            <a:r>
              <a:rPr lang="es-ES_tradnl" sz="2000" u="sng" dirty="0" smtClean="0"/>
              <a:t> </a:t>
            </a:r>
            <a:r>
              <a:rPr lang="es-ES_tradnl" sz="2000" dirty="0" err="1" smtClean="0"/>
              <a:t>for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containers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buyer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received</a:t>
            </a:r>
            <a:r>
              <a:rPr lang="es-ES_tradnl" sz="2000" dirty="0" smtClean="0"/>
              <a:t>.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issue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was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disposed</a:t>
            </a:r>
            <a:r>
              <a:rPr lang="es-ES_tradnl" sz="2000" dirty="0" smtClean="0"/>
              <a:t> of </a:t>
            </a:r>
            <a:r>
              <a:rPr lang="es-ES_tradnl" sz="2000" dirty="0" err="1" smtClean="0"/>
              <a:t>based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on</a:t>
            </a:r>
            <a:r>
              <a:rPr lang="es-ES_tradnl" sz="2000" dirty="0" smtClean="0"/>
              <a:t> Commerce </a:t>
            </a:r>
            <a:r>
              <a:rPr lang="es-ES_tradnl" sz="2000" dirty="0" err="1" smtClean="0"/>
              <a:t>Code</a:t>
            </a:r>
            <a:r>
              <a:rPr lang="es-ES_tradnl" sz="2000" dirty="0" smtClean="0"/>
              <a:t> art. 375. (</a:t>
            </a:r>
            <a:r>
              <a:rPr lang="es-ES_tradnl" sz="2000" dirty="0" err="1" smtClean="0"/>
              <a:t>Buyer’s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acceptance</a:t>
            </a:r>
            <a:r>
              <a:rPr lang="es-ES_tradnl" sz="2000" dirty="0" smtClean="0"/>
              <a:t> of a late </a:t>
            </a:r>
            <a:r>
              <a:rPr lang="es-ES_tradnl" sz="2000" dirty="0" err="1" smtClean="0"/>
              <a:t>delivery</a:t>
            </a:r>
            <a:r>
              <a:rPr lang="es-ES_tradnl" sz="2000" dirty="0" smtClean="0"/>
              <a:t>, </a:t>
            </a:r>
            <a:r>
              <a:rPr lang="es-ES_tradnl" sz="2000" dirty="0" err="1" smtClean="0"/>
              <a:t>made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sale final). </a:t>
            </a:r>
            <a:r>
              <a:rPr lang="es-ES_tradnl" sz="2000" dirty="0" err="1" smtClean="0"/>
              <a:t>Judge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made</a:t>
            </a:r>
            <a:r>
              <a:rPr lang="es-ES_tradnl" sz="2000" dirty="0" smtClean="0"/>
              <a:t> no </a:t>
            </a:r>
            <a:r>
              <a:rPr lang="es-ES_tradnl" sz="2000" dirty="0" err="1" smtClean="0"/>
              <a:t>reference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CISG </a:t>
            </a:r>
            <a:r>
              <a:rPr lang="es-ES_tradnl" sz="2000" dirty="0" err="1" smtClean="0"/>
              <a:t>articles</a:t>
            </a:r>
            <a:r>
              <a:rPr lang="es-ES_tradnl" sz="2000" dirty="0" smtClean="0"/>
              <a:t> 61 and 62.</a:t>
            </a:r>
          </a:p>
          <a:p>
            <a:pPr lvl="1">
              <a:buNone/>
            </a:pPr>
            <a:endParaRPr lang="es-ES_tradnl" sz="2000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000" dirty="0" err="1" smtClean="0"/>
              <a:t>Buyer’s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defense</a:t>
            </a:r>
            <a:r>
              <a:rPr lang="es-ES_tradnl" sz="2000" dirty="0" smtClean="0"/>
              <a:t>, </a:t>
            </a:r>
            <a:r>
              <a:rPr lang="es-ES_tradnl" sz="2000" dirty="0" err="1" smtClean="0"/>
              <a:t>dismissed</a:t>
            </a:r>
            <a:r>
              <a:rPr lang="es-ES_tradnl" sz="2000" dirty="0" smtClean="0"/>
              <a:t>  </a:t>
            </a:r>
            <a:r>
              <a:rPr lang="es-ES_tradnl" sz="2000" dirty="0" err="1" smtClean="0"/>
              <a:t>the“</a:t>
            </a:r>
            <a:r>
              <a:rPr lang="es-ES_tradnl" sz="2000" i="1" dirty="0" err="1" smtClean="0"/>
              <a:t>no</a:t>
            </a:r>
            <a:r>
              <a:rPr lang="es-ES_tradnl" sz="2000" i="1" dirty="0" smtClean="0"/>
              <a:t> date </a:t>
            </a:r>
            <a:r>
              <a:rPr lang="es-ES_tradnl" sz="2000" i="1" dirty="0" err="1" smtClean="0"/>
              <a:t>or</a:t>
            </a:r>
            <a:r>
              <a:rPr lang="es-ES_tradnl" sz="2000" i="1" dirty="0" smtClean="0"/>
              <a:t> place </a:t>
            </a:r>
            <a:r>
              <a:rPr lang="es-ES_tradnl" sz="2000" i="1" dirty="0" err="1" smtClean="0"/>
              <a:t>to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pay</a:t>
            </a:r>
            <a:r>
              <a:rPr lang="es-ES_tradnl" sz="2000" i="1" dirty="0" smtClean="0"/>
              <a:t>”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defense</a:t>
            </a:r>
            <a:r>
              <a:rPr lang="es-ES_tradnl" sz="2000" dirty="0" smtClean="0"/>
              <a:t>. </a:t>
            </a:r>
            <a:r>
              <a:rPr lang="es-ES_tradnl" sz="2000" dirty="0" err="1" smtClean="0"/>
              <a:t>Judge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ruled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for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seller</a:t>
            </a:r>
            <a:r>
              <a:rPr lang="es-ES_tradnl" sz="2000" dirty="0" smtClean="0"/>
              <a:t>, </a:t>
            </a:r>
            <a:r>
              <a:rPr lang="es-ES_tradnl" sz="2000" dirty="0" err="1" smtClean="0"/>
              <a:t>based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on</a:t>
            </a:r>
            <a:r>
              <a:rPr lang="es-ES_tradnl" sz="2000" dirty="0" smtClean="0"/>
              <a:t> CISG </a:t>
            </a:r>
            <a:r>
              <a:rPr lang="es-ES_tradnl" sz="2000" dirty="0" err="1" smtClean="0"/>
              <a:t>articles</a:t>
            </a:r>
            <a:r>
              <a:rPr lang="es-ES_tradnl" sz="2000" dirty="0" smtClean="0"/>
              <a:t> 57 and 58 of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CISG</a:t>
            </a:r>
          </a:p>
          <a:p>
            <a:pPr lvl="1">
              <a:buFont typeface="Wingdings" pitchFamily="2" charset="2"/>
              <a:buChar char="§"/>
            </a:pPr>
            <a:endParaRPr lang="es-ES_tradnl" sz="20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grant</a:t>
            </a:r>
            <a:r>
              <a:rPr lang="es-ES_tradnl" sz="2400" dirty="0" smtClean="0"/>
              <a:t> Rengo </a:t>
            </a:r>
            <a:r>
              <a:rPr lang="es-ES_tradnl" sz="2400" dirty="0" err="1" smtClean="0"/>
              <a:t>loss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profit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: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order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Azteca </a:t>
            </a:r>
            <a:r>
              <a:rPr lang="es-ES_tradnl" sz="2400" dirty="0" err="1" smtClean="0"/>
              <a:t>pay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price</a:t>
            </a:r>
            <a:r>
              <a:rPr lang="es-ES_tradnl" sz="2400" dirty="0" smtClean="0"/>
              <a:t>, plus </a:t>
            </a:r>
            <a:r>
              <a:rPr lang="es-ES_tradnl" sz="2400" dirty="0" err="1" smtClean="0"/>
              <a:t>interest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i="1" dirty="0" err="1" smtClean="0"/>
              <a:t>tantamount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blatantly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ignored</a:t>
            </a:r>
            <a:r>
              <a:rPr lang="es-ES_tradnl" sz="2400" dirty="0" smtClean="0"/>
              <a:t> CISG </a:t>
            </a:r>
            <a:r>
              <a:rPr lang="es-ES_tradnl" sz="2400" dirty="0" err="1" smtClean="0"/>
              <a:t>article’s</a:t>
            </a:r>
            <a:r>
              <a:rPr lang="es-ES_tradnl" sz="2400" dirty="0" smtClean="0"/>
              <a:t> 74 and 78</a:t>
            </a:r>
          </a:p>
          <a:p>
            <a:pPr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denied</a:t>
            </a:r>
            <a:r>
              <a:rPr lang="es-ES_tradnl" sz="2400" dirty="0" smtClean="0"/>
              <a:t> Azteca </a:t>
            </a:r>
            <a:r>
              <a:rPr lang="es-ES_tradnl" sz="2400" dirty="0" err="1" smtClean="0"/>
              <a:t>specific</a:t>
            </a:r>
            <a:r>
              <a:rPr lang="es-ES_tradnl" sz="2400" dirty="0" smtClean="0"/>
              <a:t> performance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balance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. </a:t>
            </a:r>
            <a:r>
              <a:rPr lang="es-ES_tradnl" sz="2400" dirty="0" err="1" smtClean="0"/>
              <a:t>Decision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based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Federal Civil </a:t>
            </a:r>
            <a:r>
              <a:rPr lang="es-ES_tradnl" sz="2400" dirty="0" err="1" smtClean="0"/>
              <a:t>Code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article</a:t>
            </a:r>
            <a:r>
              <a:rPr lang="es-ES_tradnl" sz="2400" dirty="0" smtClean="0"/>
              <a:t> 1949. (</a:t>
            </a:r>
            <a:r>
              <a:rPr lang="es-ES_tradnl" sz="2400" i="1" dirty="0" smtClean="0"/>
              <a:t>A </a:t>
            </a:r>
            <a:r>
              <a:rPr lang="es-ES_tradnl" sz="2400" i="1" dirty="0" err="1" smtClean="0"/>
              <a:t>party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who</a:t>
            </a:r>
            <a:r>
              <a:rPr lang="es-ES_tradnl" sz="2400" i="1" dirty="0" smtClean="0"/>
              <a:t> has </a:t>
            </a:r>
            <a:r>
              <a:rPr lang="es-ES_tradnl" sz="2400" i="1" dirty="0" err="1" smtClean="0"/>
              <a:t>performed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his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obligation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under</a:t>
            </a:r>
            <a:r>
              <a:rPr lang="es-ES_tradnl" sz="2400" i="1" dirty="0" smtClean="0"/>
              <a:t> a </a:t>
            </a:r>
            <a:r>
              <a:rPr lang="es-ES_tradnl" sz="2400" i="1" dirty="0" err="1" smtClean="0"/>
              <a:t>contract</a:t>
            </a:r>
            <a:r>
              <a:rPr lang="es-ES_tradnl" sz="2400" i="1" dirty="0" smtClean="0"/>
              <a:t>, </a:t>
            </a:r>
            <a:r>
              <a:rPr lang="es-ES_tradnl" sz="2400" i="1" dirty="0" err="1" smtClean="0"/>
              <a:t>may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demand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from</a:t>
            </a:r>
            <a:r>
              <a:rPr lang="es-ES_tradnl" sz="2400" i="1" dirty="0" smtClean="0"/>
              <a:t> a </a:t>
            </a:r>
            <a:r>
              <a:rPr lang="es-ES_tradnl" sz="2400" i="1" dirty="0" err="1" smtClean="0"/>
              <a:t>breaching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party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either</a:t>
            </a:r>
            <a:r>
              <a:rPr lang="es-ES_tradnl" sz="2400" i="1" dirty="0" smtClean="0"/>
              <a:t> performance of </a:t>
            </a:r>
            <a:r>
              <a:rPr lang="es-ES_tradnl" sz="2400" i="1" dirty="0" err="1" smtClean="0"/>
              <a:t>his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obligation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or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rescision</a:t>
            </a:r>
            <a:r>
              <a:rPr lang="es-ES_tradnl" sz="2400" i="1" dirty="0" smtClean="0"/>
              <a:t> of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contract</a:t>
            </a:r>
            <a:r>
              <a:rPr lang="es-ES_tradnl" sz="2400" dirty="0" smtClean="0"/>
              <a:t>). </a:t>
            </a:r>
            <a:r>
              <a:rPr lang="es-ES_tradnl" sz="2400" dirty="0" err="1" smtClean="0"/>
              <a:t>Because</a:t>
            </a:r>
            <a:r>
              <a:rPr lang="es-ES_tradnl" sz="2400" dirty="0" smtClean="0"/>
              <a:t> Azteca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paid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entitled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rest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containers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apparently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sound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result</a:t>
            </a:r>
            <a:r>
              <a:rPr lang="es-ES_tradnl" sz="2400" dirty="0" smtClean="0"/>
              <a:t>, </a:t>
            </a:r>
            <a:r>
              <a:rPr lang="es-ES_tradnl" sz="2400" i="1" dirty="0" err="1" smtClean="0"/>
              <a:t>but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should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looked</a:t>
            </a:r>
            <a:r>
              <a:rPr lang="es-ES_tradnl" sz="2400" dirty="0" smtClean="0"/>
              <a:t> at CISG </a:t>
            </a:r>
            <a:r>
              <a:rPr lang="es-ES_tradnl" sz="2400" dirty="0" err="1" smtClean="0"/>
              <a:t>articles</a:t>
            </a:r>
            <a:r>
              <a:rPr lang="es-ES_tradnl" sz="2400" dirty="0" smtClean="0"/>
              <a:t> 72 and 81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i="1" dirty="0" err="1" smtClean="0"/>
              <a:t>applicable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law</a:t>
            </a:r>
            <a:endParaRPr lang="es-ES_tradnl" sz="2400" i="1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Introduction	</a:t>
            </a:r>
            <a:endParaRPr lang="es-E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err="1" smtClean="0"/>
              <a:t>The</a:t>
            </a:r>
            <a:r>
              <a:rPr lang="es-ES" dirty="0" smtClean="0"/>
              <a:t> CISG has </a:t>
            </a:r>
            <a:r>
              <a:rPr lang="es-ES" dirty="0" err="1" smtClean="0"/>
              <a:t>been</a:t>
            </a:r>
            <a:r>
              <a:rPr lang="es-ES" dirty="0" smtClean="0"/>
              <a:t> in </a:t>
            </a:r>
            <a:r>
              <a:rPr lang="es-ES" dirty="0" err="1" smtClean="0"/>
              <a:t>force</a:t>
            </a:r>
            <a:r>
              <a:rPr lang="es-ES" dirty="0" smtClean="0"/>
              <a:t> in </a:t>
            </a:r>
            <a:r>
              <a:rPr lang="es-ES" dirty="0" err="1" smtClean="0"/>
              <a:t>Mexico</a:t>
            </a:r>
            <a:r>
              <a:rPr lang="es-ES" dirty="0" smtClean="0"/>
              <a:t> </a:t>
            </a:r>
            <a:r>
              <a:rPr lang="es-ES" dirty="0" err="1" smtClean="0"/>
              <a:t>since</a:t>
            </a:r>
            <a:r>
              <a:rPr lang="es-ES" dirty="0" smtClean="0"/>
              <a:t> </a:t>
            </a:r>
            <a:r>
              <a:rPr lang="es-ES" dirty="0" err="1" smtClean="0"/>
              <a:t>January</a:t>
            </a:r>
            <a:r>
              <a:rPr lang="es-ES" dirty="0" smtClean="0"/>
              <a:t> 1, 1989</a:t>
            </a:r>
          </a:p>
          <a:p>
            <a:pPr>
              <a:buNone/>
            </a:pPr>
            <a:endParaRPr lang="es-ES" dirty="0" smtClean="0"/>
          </a:p>
          <a:p>
            <a:pPr lvl="1">
              <a:buFont typeface="Arial" pitchFamily="34" charset="0"/>
              <a:buChar char="•"/>
            </a:pP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few</a:t>
            </a:r>
            <a:r>
              <a:rPr lang="es-ES" dirty="0" smtClean="0"/>
              <a:t> CISG cases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been</a:t>
            </a:r>
            <a:r>
              <a:rPr lang="es-ES" dirty="0" smtClean="0"/>
              <a:t> </a:t>
            </a:r>
            <a:r>
              <a:rPr lang="es-ES" dirty="0" err="1" smtClean="0"/>
              <a:t>reported</a:t>
            </a:r>
            <a:endParaRPr lang="es-ES" dirty="0" smtClean="0"/>
          </a:p>
          <a:p>
            <a:pPr lvl="1">
              <a:buNone/>
            </a:pPr>
            <a:endParaRPr lang="es-ES" dirty="0" smtClean="0"/>
          </a:p>
          <a:p>
            <a:pPr lvl="1">
              <a:buFont typeface="Arial" pitchFamily="34" charset="0"/>
              <a:buChar char="•"/>
            </a:pPr>
            <a:r>
              <a:rPr lang="es-ES" dirty="0" err="1" smtClean="0"/>
              <a:t>Nine</a:t>
            </a:r>
            <a:r>
              <a:rPr lang="es-ES" dirty="0" smtClean="0"/>
              <a:t> cases, 26 </a:t>
            </a:r>
            <a:r>
              <a:rPr lang="es-ES" dirty="0" err="1" smtClean="0"/>
              <a:t>decisions</a:t>
            </a:r>
            <a:r>
              <a:rPr lang="es-ES" dirty="0" smtClean="0"/>
              <a:t> (trial, </a:t>
            </a:r>
            <a:r>
              <a:rPr lang="es-ES" dirty="0" err="1" smtClean="0"/>
              <a:t>appellate</a:t>
            </a:r>
            <a:r>
              <a:rPr lang="es-ES" dirty="0" smtClean="0"/>
              <a:t>, </a:t>
            </a:r>
            <a:r>
              <a:rPr lang="es-ES" dirty="0" err="1" smtClean="0"/>
              <a:t>Circuit</a:t>
            </a:r>
            <a:r>
              <a:rPr lang="es-ES" dirty="0" smtClean="0"/>
              <a:t> </a:t>
            </a:r>
            <a:r>
              <a:rPr lang="es-ES" dirty="0" err="1" smtClean="0"/>
              <a:t>Court</a:t>
            </a:r>
            <a:r>
              <a:rPr lang="es-ES" dirty="0" smtClean="0"/>
              <a:t>)</a:t>
            </a:r>
          </a:p>
          <a:p>
            <a:pPr lvl="1">
              <a:buNone/>
            </a:pPr>
            <a:endParaRPr lang="es-ES" dirty="0" smtClean="0"/>
          </a:p>
          <a:p>
            <a:pPr lvl="1">
              <a:buFont typeface="Arial" pitchFamily="34" charset="0"/>
              <a:buChar char="•"/>
            </a:pPr>
            <a:r>
              <a:rPr lang="es-ES" dirty="0" err="1" smtClean="0"/>
              <a:t>There</a:t>
            </a:r>
            <a:r>
              <a:rPr lang="es-ES" dirty="0" smtClean="0"/>
              <a:t> are more </a:t>
            </a:r>
            <a:r>
              <a:rPr lang="es-ES" dirty="0" err="1" smtClean="0"/>
              <a:t>out</a:t>
            </a:r>
            <a:r>
              <a:rPr lang="es-ES" dirty="0" smtClean="0"/>
              <a:t> </a:t>
            </a:r>
            <a:r>
              <a:rPr lang="es-ES" dirty="0" err="1" smtClean="0"/>
              <a:t>there</a:t>
            </a:r>
            <a:r>
              <a:rPr lang="es-ES" dirty="0" smtClean="0"/>
              <a:t>… </a:t>
            </a:r>
            <a:r>
              <a:rPr lang="es-ES" dirty="0" err="1" smtClean="0"/>
              <a:t>but</a:t>
            </a:r>
            <a:r>
              <a:rPr lang="es-ES" dirty="0" smtClean="0"/>
              <a:t> ….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b="1" dirty="0" smtClean="0"/>
              <a:t>Rengo appeals</a:t>
            </a:r>
          </a:p>
          <a:p>
            <a:pPr>
              <a:buNone/>
            </a:pPr>
            <a:endParaRPr lang="es-ES_tradnl" sz="2800" b="1" dirty="0" smtClean="0"/>
          </a:p>
          <a:p>
            <a:pPr>
              <a:buNone/>
            </a:pPr>
            <a:r>
              <a:rPr lang="es-ES_tradnl" sz="2800" dirty="0" err="1" smtClean="0"/>
              <a:t>Claims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violations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Civil </a:t>
            </a:r>
            <a:r>
              <a:rPr lang="es-ES_tradnl" sz="2800" dirty="0" err="1" smtClean="0"/>
              <a:t>Code</a:t>
            </a:r>
            <a:r>
              <a:rPr lang="es-ES_tradnl" sz="2800" dirty="0" smtClean="0"/>
              <a:t> (</a:t>
            </a:r>
            <a:r>
              <a:rPr lang="es-ES_tradnl" sz="2800" i="1" dirty="0" err="1" smtClean="0"/>
              <a:t>not</a:t>
            </a:r>
            <a:r>
              <a:rPr lang="es-ES_tradnl" sz="2800" dirty="0" smtClean="0"/>
              <a:t> CISG) </a:t>
            </a:r>
            <a:r>
              <a:rPr lang="es-ES_tradnl" sz="2800" dirty="0" err="1" smtClean="0"/>
              <a:t>for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not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getting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its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loss</a:t>
            </a:r>
            <a:r>
              <a:rPr lang="es-ES_tradnl" sz="2800" dirty="0" smtClean="0"/>
              <a:t> of </a:t>
            </a:r>
            <a:r>
              <a:rPr lang="es-ES_tradnl" sz="2800" dirty="0" err="1" smtClean="0"/>
              <a:t>profit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damages</a:t>
            </a:r>
            <a:r>
              <a:rPr lang="es-ES_tradnl" sz="2800" dirty="0" smtClean="0"/>
              <a:t>. Azteca </a:t>
            </a:r>
            <a:r>
              <a:rPr lang="es-ES_tradnl" sz="2800" dirty="0" err="1" smtClean="0"/>
              <a:t>also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appealed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for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being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ordered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pay</a:t>
            </a:r>
            <a:r>
              <a:rPr lang="es-ES_tradnl" sz="2800" dirty="0" smtClean="0"/>
              <a:t> Rengo, </a:t>
            </a:r>
            <a:r>
              <a:rPr lang="es-ES_tradnl" sz="2800" dirty="0" err="1" smtClean="0"/>
              <a:t>claiming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that</a:t>
            </a:r>
            <a:r>
              <a:rPr lang="es-ES_tradnl" sz="2800" dirty="0" smtClean="0"/>
              <a:t> Rengo </a:t>
            </a:r>
            <a:r>
              <a:rPr lang="es-ES_tradnl" sz="2800" dirty="0" err="1" smtClean="0"/>
              <a:t>had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not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performed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contract</a:t>
            </a:r>
            <a:r>
              <a:rPr lang="es-ES_tradnl" sz="2800" dirty="0" smtClean="0"/>
              <a:t> in full.</a:t>
            </a:r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dirty="0" err="1" smtClean="0"/>
              <a:t>Decision</a:t>
            </a:r>
            <a:r>
              <a:rPr lang="es-ES_tradnl" sz="2800" dirty="0" smtClean="0"/>
              <a:t>:</a:t>
            </a:r>
          </a:p>
          <a:p>
            <a:pPr>
              <a:buNone/>
            </a:pPr>
            <a:endParaRPr lang="es-ES_tradnl" sz="2800" dirty="0" smtClean="0"/>
          </a:p>
          <a:p>
            <a:pPr>
              <a:buNone/>
            </a:pPr>
            <a:r>
              <a:rPr lang="es-ES_tradnl" sz="2400" dirty="0" smtClean="0"/>
              <a:t>Superior </a:t>
            </a: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made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grandiose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announcement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apply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CISG ….and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didn’t</a:t>
            </a:r>
            <a:r>
              <a:rPr lang="es-ES_tradnl" sz="2400" dirty="0" smtClean="0"/>
              <a:t>… (</a:t>
            </a:r>
            <a:r>
              <a:rPr lang="es-ES_tradnl" sz="2400" dirty="0" err="1" smtClean="0"/>
              <a:t>save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CISG arts. 57 and 58)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Loss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profit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were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denied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because</a:t>
            </a:r>
            <a:r>
              <a:rPr lang="es-ES_tradnl" sz="2400" dirty="0" smtClean="0"/>
              <a:t> trial </a:t>
            </a: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allready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granted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them</a:t>
            </a:r>
            <a:r>
              <a:rPr lang="es-ES_tradnl" sz="2400" dirty="0" smtClean="0"/>
              <a:t> as </a:t>
            </a:r>
            <a:r>
              <a:rPr lang="es-ES_tradnl" sz="2400" dirty="0" err="1" smtClean="0"/>
              <a:t>interest</a:t>
            </a:r>
            <a:r>
              <a:rPr lang="es-ES_tradnl" sz="2400" dirty="0" smtClean="0"/>
              <a:t> ( CISG art. 78 </a:t>
            </a:r>
            <a:r>
              <a:rPr lang="es-ES_tradnl" sz="2400" dirty="0" err="1" smtClean="0"/>
              <a:t>distinguishes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between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 and </a:t>
            </a:r>
            <a:r>
              <a:rPr lang="es-ES_tradnl" sz="2400" dirty="0" err="1" smtClean="0"/>
              <a:t>interest</a:t>
            </a:r>
            <a:r>
              <a:rPr lang="es-ES_tradnl" sz="2400" dirty="0" smtClean="0"/>
              <a:t>. </a:t>
            </a:r>
            <a:r>
              <a:rPr lang="es-ES_tradnl" sz="2400" dirty="0" err="1" smtClean="0"/>
              <a:t>Interest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does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prejudice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!)</a:t>
            </a:r>
          </a:p>
          <a:p>
            <a:pPr lvl="1">
              <a:buNone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dirty="0" err="1" smtClean="0"/>
              <a:t>Decision</a:t>
            </a:r>
            <a:r>
              <a:rPr lang="es-ES_tradnl" sz="2800" dirty="0" smtClean="0"/>
              <a:t>:</a:t>
            </a:r>
          </a:p>
          <a:p>
            <a:pPr>
              <a:buNone/>
            </a:pPr>
            <a:r>
              <a:rPr lang="es-ES_tradnl" sz="2400" i="1" dirty="0" smtClean="0"/>
              <a:t>“The </a:t>
            </a:r>
            <a:r>
              <a:rPr lang="es-ES_tradnl" sz="2400" i="1" dirty="0" err="1" smtClean="0"/>
              <a:t>Seller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needed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to</a:t>
            </a:r>
            <a:r>
              <a:rPr lang="es-ES_tradnl" sz="2400" i="1" dirty="0" smtClean="0"/>
              <a:t> show </a:t>
            </a:r>
            <a:r>
              <a:rPr lang="es-ES_tradnl" sz="2400" i="1" dirty="0" err="1" smtClean="0"/>
              <a:t>that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breach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caused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alleged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damages</a:t>
            </a:r>
            <a:r>
              <a:rPr lang="es-ES_tradnl" sz="2400" i="1" dirty="0" smtClean="0"/>
              <a:t> and </a:t>
            </a:r>
            <a:r>
              <a:rPr lang="es-ES_tradnl" sz="2400" i="1" dirty="0" err="1" smtClean="0"/>
              <a:t>that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these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were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immediately</a:t>
            </a:r>
            <a:r>
              <a:rPr lang="es-ES_tradnl" sz="2400" i="1" dirty="0" smtClean="0"/>
              <a:t> and </a:t>
            </a:r>
            <a:r>
              <a:rPr lang="es-ES_tradnl" sz="2400" i="1" dirty="0" err="1" smtClean="0"/>
              <a:t>proximately</a:t>
            </a:r>
            <a:r>
              <a:rPr lang="es-ES_tradnl" sz="2400" i="1" dirty="0" smtClean="0"/>
              <a:t> cause </a:t>
            </a:r>
            <a:r>
              <a:rPr lang="es-ES_tradnl" sz="2400" i="1" dirty="0" err="1" smtClean="0"/>
              <a:t>by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it</a:t>
            </a:r>
            <a:r>
              <a:rPr lang="es-ES_tradnl" sz="2400" i="1" dirty="0" smtClean="0"/>
              <a:t>”</a:t>
            </a:r>
            <a:r>
              <a:rPr lang="es-ES_tradnl" sz="2400" dirty="0" smtClean="0"/>
              <a:t>(Civil </a:t>
            </a:r>
            <a:r>
              <a:rPr lang="es-ES_tradnl" sz="2400" dirty="0" err="1" smtClean="0"/>
              <a:t>Code</a:t>
            </a:r>
            <a:r>
              <a:rPr lang="es-ES_tradnl" sz="2400" dirty="0" smtClean="0"/>
              <a:t> art. 2110). (CISG has a </a:t>
            </a:r>
            <a:r>
              <a:rPr lang="es-ES_tradnl" sz="2400" i="1" dirty="0" err="1" smtClean="0"/>
              <a:t>possible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consequence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standard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subject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foreseeability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limitation</a:t>
            </a:r>
            <a:r>
              <a:rPr lang="es-ES_tradnl" sz="2400" dirty="0" smtClean="0"/>
              <a:t> (CISG art. 74)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err="1" smtClean="0"/>
              <a:t>Even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if</a:t>
            </a:r>
            <a:r>
              <a:rPr lang="es-ES_tradnl" sz="2400" dirty="0" smtClean="0"/>
              <a:t> Superior </a:t>
            </a:r>
            <a:r>
              <a:rPr lang="es-ES_tradnl" sz="2400" dirty="0" err="1" smtClean="0"/>
              <a:t>Court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granted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 per Civil </a:t>
            </a:r>
            <a:r>
              <a:rPr lang="es-ES_tradnl" sz="2400" dirty="0" err="1" smtClean="0"/>
              <a:t>Code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these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less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CISG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allow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dirty="0" err="1" smtClean="0"/>
              <a:t>Decision</a:t>
            </a:r>
            <a:r>
              <a:rPr lang="es-ES_tradnl" sz="2800" dirty="0" smtClean="0"/>
              <a:t> (</a:t>
            </a:r>
            <a:r>
              <a:rPr lang="es-ES_tradnl" sz="2800" i="1" dirty="0" err="1" smtClean="0"/>
              <a:t>continued</a:t>
            </a:r>
            <a:r>
              <a:rPr lang="es-ES_tradnl" sz="2800" dirty="0" smtClean="0"/>
              <a:t>):</a:t>
            </a:r>
          </a:p>
          <a:p>
            <a:pPr>
              <a:buNone/>
            </a:pPr>
            <a:endParaRPr lang="es-ES_tradnl" sz="2800" dirty="0" smtClean="0"/>
          </a:p>
          <a:p>
            <a:pPr lvl="1">
              <a:buNone/>
            </a:pPr>
            <a:r>
              <a:rPr lang="es-ES_tradnl" sz="2400" i="1" dirty="0" smtClean="0"/>
              <a:t>“</a:t>
            </a:r>
            <a:r>
              <a:rPr lang="es-ES_tradnl" sz="2400" i="1" dirty="0" err="1" smtClean="0"/>
              <a:t>Seller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did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not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prove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it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had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bought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additional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machinery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to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perform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contract</a:t>
            </a:r>
            <a:r>
              <a:rPr lang="es-ES_tradnl" sz="2400" i="1" dirty="0" smtClean="0"/>
              <a:t>.”</a:t>
            </a:r>
            <a:r>
              <a:rPr lang="es-ES_tradnl" sz="2400" dirty="0" smtClean="0"/>
              <a:t> (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never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claimed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Seller</a:t>
            </a:r>
            <a:r>
              <a:rPr lang="es-ES_tradnl" sz="2400" dirty="0" smtClean="0"/>
              <a:t>, and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CISG’s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article</a:t>
            </a:r>
            <a:r>
              <a:rPr lang="es-ES_tradnl" sz="2400" dirty="0" smtClean="0"/>
              <a:t> 74 </a:t>
            </a:r>
            <a:r>
              <a:rPr lang="es-ES_tradnl" sz="2400" dirty="0" err="1" smtClean="0"/>
              <a:t>expressly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provides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loss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profit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damages</a:t>
            </a:r>
            <a:r>
              <a:rPr lang="es-ES_tradnl" sz="2400" dirty="0" smtClean="0"/>
              <a:t>)</a:t>
            </a:r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dirty="0" err="1" smtClean="0"/>
              <a:t>Decision</a:t>
            </a:r>
            <a:r>
              <a:rPr lang="es-ES_tradnl" sz="2800" dirty="0" smtClean="0"/>
              <a:t> (</a:t>
            </a:r>
            <a:r>
              <a:rPr lang="es-ES_tradnl" sz="2800" i="1" dirty="0" err="1" smtClean="0"/>
              <a:t>continued</a:t>
            </a:r>
            <a:r>
              <a:rPr lang="es-ES_tradnl" sz="2800" dirty="0" smtClean="0"/>
              <a:t>):</a:t>
            </a:r>
          </a:p>
          <a:p>
            <a:pPr lvl="1">
              <a:buNone/>
            </a:pPr>
            <a:endParaRPr lang="es-ES_tradnl" sz="2400" i="1" dirty="0" smtClean="0"/>
          </a:p>
          <a:p>
            <a:pPr lvl="1">
              <a:buNone/>
            </a:pPr>
            <a:r>
              <a:rPr lang="es-ES_tradnl" sz="2400" i="1" dirty="0" smtClean="0"/>
              <a:t>“</a:t>
            </a:r>
            <a:r>
              <a:rPr lang="es-ES_tradnl" sz="2400" i="1" dirty="0" err="1" smtClean="0"/>
              <a:t>Seller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failed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to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prove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it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had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produced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goods</a:t>
            </a:r>
            <a:r>
              <a:rPr lang="es-ES_tradnl" sz="2400" i="1" dirty="0" smtClean="0"/>
              <a:t>” </a:t>
            </a:r>
          </a:p>
          <a:p>
            <a:pPr lvl="2">
              <a:buNone/>
            </a:pPr>
            <a:endParaRPr lang="es-ES_tradnl" sz="1800" dirty="0" smtClean="0"/>
          </a:p>
          <a:p>
            <a:pPr lvl="2">
              <a:buNone/>
            </a:pPr>
            <a:r>
              <a:rPr lang="es-ES_tradnl" sz="1800" dirty="0" err="1" smtClean="0"/>
              <a:t>After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it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was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clear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that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the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other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party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would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not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perform</a:t>
            </a:r>
            <a:r>
              <a:rPr lang="es-ES_tradnl" sz="1800" dirty="0" smtClean="0"/>
              <a:t> (CISG art. 72), </a:t>
            </a:r>
            <a:r>
              <a:rPr lang="es-ES_tradnl" sz="1800" dirty="0" err="1" smtClean="0"/>
              <a:t>seller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was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relieved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from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obligations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pending</a:t>
            </a:r>
            <a:r>
              <a:rPr lang="es-ES_tradnl" sz="1800" dirty="0" smtClean="0"/>
              <a:t> performance </a:t>
            </a:r>
            <a:r>
              <a:rPr lang="es-ES_tradnl" sz="1800" dirty="0" err="1" smtClean="0"/>
              <a:t>under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the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contract</a:t>
            </a:r>
            <a:r>
              <a:rPr lang="es-ES_tradnl" sz="1800" dirty="0" smtClean="0"/>
              <a:t> (CISG art. 81)</a:t>
            </a:r>
          </a:p>
          <a:p>
            <a:pPr lvl="2">
              <a:buNone/>
            </a:pPr>
            <a:endParaRPr lang="es-ES_tradnl" sz="1800" dirty="0" smtClean="0"/>
          </a:p>
          <a:p>
            <a:pPr lvl="2">
              <a:buNone/>
            </a:pPr>
            <a:r>
              <a:rPr lang="es-ES_tradnl" sz="1800" dirty="0" smtClean="0"/>
              <a:t>	</a:t>
            </a:r>
            <a:r>
              <a:rPr lang="es-ES_tradnl" sz="1800" dirty="0" err="1" smtClean="0"/>
              <a:t>Under</a:t>
            </a:r>
            <a:r>
              <a:rPr lang="es-ES_tradnl" sz="1800" dirty="0" smtClean="0"/>
              <a:t> CISG art. 76, </a:t>
            </a:r>
            <a:r>
              <a:rPr lang="es-ES_tradnl" sz="1800" dirty="0" err="1" smtClean="0"/>
              <a:t>damages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would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be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still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attainable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even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if</a:t>
            </a:r>
            <a:r>
              <a:rPr lang="es-ES_tradnl" sz="1800" dirty="0" smtClean="0"/>
              <a:t> no </a:t>
            </a:r>
            <a:r>
              <a:rPr lang="es-ES_tradnl" sz="1800" dirty="0" err="1" smtClean="0"/>
              <a:t>substitute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transaction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had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been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entered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into</a:t>
            </a:r>
            <a:endParaRPr lang="es-ES_tradnl" sz="1800" dirty="0" smtClean="0"/>
          </a:p>
          <a:p>
            <a:pPr lvl="2">
              <a:buNone/>
            </a:pPr>
            <a:endParaRPr lang="es-ES_tradnl" sz="1800" dirty="0" smtClean="0"/>
          </a:p>
          <a:p>
            <a:pPr lvl="2">
              <a:buNone/>
            </a:pPr>
            <a:r>
              <a:rPr lang="es-ES_tradnl" sz="1800" dirty="0" smtClean="0"/>
              <a:t>	</a:t>
            </a:r>
            <a:r>
              <a:rPr lang="es-ES_tradnl" sz="1800" dirty="0" err="1" smtClean="0"/>
              <a:t>Under</a:t>
            </a:r>
            <a:r>
              <a:rPr lang="es-ES_tradnl" sz="1800" dirty="0" smtClean="0"/>
              <a:t> CISG  art. 77, a non-</a:t>
            </a:r>
            <a:r>
              <a:rPr lang="es-ES_tradnl" sz="1800" dirty="0" err="1" smtClean="0"/>
              <a:t>breaching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paty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is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under</a:t>
            </a:r>
            <a:r>
              <a:rPr lang="es-ES_tradnl" sz="1800" dirty="0" smtClean="0"/>
              <a:t> a </a:t>
            </a:r>
            <a:r>
              <a:rPr lang="es-ES_tradnl" sz="1800" dirty="0" err="1" smtClean="0"/>
              <a:t>duty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to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mitigate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his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damages</a:t>
            </a:r>
            <a:r>
              <a:rPr lang="es-ES_tradnl" sz="1800" dirty="0" smtClean="0"/>
              <a:t>, </a:t>
            </a:r>
            <a:r>
              <a:rPr lang="es-ES_tradnl" sz="1800" dirty="0" err="1" smtClean="0"/>
              <a:t>including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his</a:t>
            </a:r>
            <a:r>
              <a:rPr lang="es-ES_tradnl" sz="1800" dirty="0" smtClean="0"/>
              <a:t> </a:t>
            </a:r>
            <a:r>
              <a:rPr lang="es-ES_tradnl" sz="1800" dirty="0" err="1" smtClean="0"/>
              <a:t>loss</a:t>
            </a:r>
            <a:r>
              <a:rPr lang="es-ES_tradnl" sz="1800" dirty="0" smtClean="0"/>
              <a:t> of </a:t>
            </a:r>
            <a:r>
              <a:rPr lang="es-ES_tradnl" sz="1800" dirty="0" err="1" smtClean="0"/>
              <a:t>profits</a:t>
            </a:r>
            <a:endParaRPr lang="es-ES_tradnl" sz="18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i="1" dirty="0" smtClean="0"/>
              <a:t>Superior </a:t>
            </a:r>
            <a:r>
              <a:rPr lang="es-ES_tradnl" sz="2800" i="1" dirty="0" err="1" smtClean="0"/>
              <a:t>Court’s</a:t>
            </a:r>
            <a:r>
              <a:rPr lang="es-ES_tradnl" sz="2800" i="1" dirty="0" smtClean="0"/>
              <a:t> </a:t>
            </a:r>
            <a:r>
              <a:rPr lang="es-ES_tradnl" sz="2800" i="1" dirty="0" err="1" smtClean="0"/>
              <a:t>disposition</a:t>
            </a:r>
            <a:r>
              <a:rPr lang="es-ES_tradnl" sz="2800" i="1" dirty="0" smtClean="0"/>
              <a:t> of </a:t>
            </a:r>
            <a:r>
              <a:rPr lang="es-ES_tradnl" sz="2800" i="1" dirty="0" err="1" smtClean="0"/>
              <a:t>Azteca’s</a:t>
            </a:r>
            <a:r>
              <a:rPr lang="es-ES_tradnl" sz="2800" i="1" dirty="0" smtClean="0"/>
              <a:t> </a:t>
            </a:r>
            <a:r>
              <a:rPr lang="es-ES_tradnl" sz="2800" i="1" dirty="0" err="1" smtClean="0"/>
              <a:t>issues</a:t>
            </a:r>
            <a:r>
              <a:rPr lang="es-ES_tradnl" sz="2800" i="1" dirty="0" smtClean="0"/>
              <a:t> </a:t>
            </a:r>
            <a:r>
              <a:rPr lang="es-ES_tradnl" sz="2800" i="1" dirty="0" err="1" smtClean="0"/>
              <a:t>on</a:t>
            </a:r>
            <a:r>
              <a:rPr lang="es-ES_tradnl" sz="2800" i="1" dirty="0" smtClean="0"/>
              <a:t> appeal:</a:t>
            </a:r>
          </a:p>
          <a:p>
            <a:pPr>
              <a:buNone/>
            </a:pPr>
            <a:endParaRPr lang="es-ES_tradnl" sz="2400" i="1" dirty="0" smtClean="0"/>
          </a:p>
          <a:p>
            <a:pPr>
              <a:buNone/>
            </a:pPr>
            <a:r>
              <a:rPr lang="es-ES_tradnl" sz="2400" i="1" dirty="0" smtClean="0"/>
              <a:t>Court </a:t>
            </a:r>
            <a:r>
              <a:rPr lang="es-ES_tradnl" sz="2400" i="1" dirty="0" err="1" smtClean="0"/>
              <a:t>reasoned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that</a:t>
            </a:r>
            <a:r>
              <a:rPr lang="es-ES_tradnl" sz="2400" i="1" dirty="0" smtClean="0"/>
              <a:t> per </a:t>
            </a:r>
            <a:r>
              <a:rPr lang="es-ES_tradnl" sz="2400" i="1" dirty="0" err="1" smtClean="0"/>
              <a:t>article</a:t>
            </a:r>
            <a:r>
              <a:rPr lang="es-ES_tradnl" sz="2400" i="1" dirty="0" smtClean="0"/>
              <a:t> 1949 of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Federal Civil </a:t>
            </a:r>
            <a:r>
              <a:rPr lang="es-ES_tradnl" sz="2400" i="1" dirty="0" err="1" smtClean="0"/>
              <a:t>Code</a:t>
            </a:r>
            <a:r>
              <a:rPr lang="es-ES_tradnl" sz="2400" i="1" dirty="0" smtClean="0"/>
              <a:t>, Azteca </a:t>
            </a:r>
            <a:r>
              <a:rPr lang="es-ES_tradnl" sz="2400" i="1" dirty="0" err="1" smtClean="0"/>
              <a:t>could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not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demand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specific</a:t>
            </a:r>
            <a:r>
              <a:rPr lang="es-ES_tradnl" sz="2400" i="1" dirty="0" smtClean="0"/>
              <a:t> performance </a:t>
            </a:r>
            <a:r>
              <a:rPr lang="es-ES_tradnl" sz="2400" i="1" dirty="0" err="1" smtClean="0"/>
              <a:t>if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it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had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not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performed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its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own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obligations</a:t>
            </a:r>
            <a:r>
              <a:rPr lang="es-ES_tradnl" sz="2400" i="1" dirty="0" smtClean="0"/>
              <a:t>.</a:t>
            </a:r>
          </a:p>
          <a:p>
            <a:pPr>
              <a:buNone/>
            </a:pPr>
            <a:endParaRPr lang="es-ES_tradnl" sz="2000" i="1" dirty="0" smtClean="0"/>
          </a:p>
          <a:p>
            <a:pPr>
              <a:buNone/>
            </a:pPr>
            <a:r>
              <a:rPr lang="es-ES_tradnl" i="1" dirty="0" err="1" smtClean="0"/>
              <a:t>The</a:t>
            </a:r>
            <a:r>
              <a:rPr lang="es-ES_tradnl" i="1" dirty="0" smtClean="0"/>
              <a:t> CISG </a:t>
            </a:r>
            <a:r>
              <a:rPr lang="es-ES_tradnl" i="1" dirty="0" err="1" smtClean="0"/>
              <a:t>governed</a:t>
            </a:r>
            <a:r>
              <a:rPr lang="es-ES_tradnl" i="1" dirty="0" smtClean="0"/>
              <a:t> </a:t>
            </a:r>
            <a:r>
              <a:rPr lang="es-ES_tradnl" i="1" dirty="0" err="1" smtClean="0"/>
              <a:t>this</a:t>
            </a:r>
            <a:r>
              <a:rPr lang="es-ES_tradnl" i="1" dirty="0" smtClean="0"/>
              <a:t> </a:t>
            </a:r>
            <a:r>
              <a:rPr lang="es-ES_tradnl" i="1" dirty="0" err="1" smtClean="0"/>
              <a:t>issue</a:t>
            </a:r>
            <a:r>
              <a:rPr lang="es-ES_tradnl" i="1" dirty="0" smtClean="0"/>
              <a:t>!</a:t>
            </a:r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Rengo vs azteca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i="1" dirty="0" err="1" smtClean="0"/>
              <a:t>Azteca’s</a:t>
            </a:r>
            <a:r>
              <a:rPr lang="es-ES_tradnl" sz="2800" i="1" dirty="0" smtClean="0"/>
              <a:t> </a:t>
            </a:r>
            <a:r>
              <a:rPr lang="es-ES_tradnl" sz="2800" i="1" dirty="0" err="1" smtClean="0"/>
              <a:t>issues</a:t>
            </a:r>
            <a:r>
              <a:rPr lang="es-ES_tradnl" sz="2800" i="1" dirty="0" smtClean="0"/>
              <a:t> </a:t>
            </a:r>
            <a:r>
              <a:rPr lang="es-ES_tradnl" sz="2800" i="1" dirty="0" err="1" smtClean="0"/>
              <a:t>on</a:t>
            </a:r>
            <a:r>
              <a:rPr lang="es-ES_tradnl" sz="2800" i="1" dirty="0" smtClean="0"/>
              <a:t> appeal.</a:t>
            </a:r>
          </a:p>
          <a:p>
            <a:pPr>
              <a:buNone/>
            </a:pPr>
            <a:endParaRPr lang="es-ES_tradnl" sz="2000" i="1" dirty="0" smtClean="0"/>
          </a:p>
          <a:p>
            <a:pPr>
              <a:buNone/>
            </a:pPr>
            <a:r>
              <a:rPr lang="es-ES_tradnl" sz="2000" i="1" dirty="0" smtClean="0"/>
              <a:t>Superior </a:t>
            </a:r>
            <a:r>
              <a:rPr lang="es-ES_tradnl" sz="2000" i="1" dirty="0" err="1" smtClean="0"/>
              <a:t>Court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failed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to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analyze</a:t>
            </a:r>
            <a:r>
              <a:rPr lang="es-ES_tradnl" sz="2000" i="1" dirty="0" smtClean="0"/>
              <a:t>:</a:t>
            </a:r>
            <a:r>
              <a:rPr lang="es-ES_tradnl" sz="2400" i="1" dirty="0" smtClean="0"/>
              <a:t> </a:t>
            </a:r>
          </a:p>
          <a:p>
            <a:pPr>
              <a:buNone/>
            </a:pPr>
            <a:endParaRPr lang="es-ES_tradnl" sz="2400" i="1" dirty="0" smtClean="0"/>
          </a:p>
          <a:p>
            <a:pPr>
              <a:buNone/>
            </a:pPr>
            <a:r>
              <a:rPr lang="es-ES_tradnl" sz="2000" i="1" dirty="0" err="1" smtClean="0"/>
              <a:t>If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Rengo’s</a:t>
            </a:r>
            <a:r>
              <a:rPr lang="es-ES_tradnl" sz="2000" i="1" dirty="0" smtClean="0"/>
              <a:t> late </a:t>
            </a:r>
            <a:r>
              <a:rPr lang="es-ES_tradnl" sz="2000" i="1" dirty="0" err="1" smtClean="0"/>
              <a:t>delivery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amounted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to</a:t>
            </a:r>
            <a:r>
              <a:rPr lang="es-ES_tradnl" sz="2000" i="1" dirty="0" smtClean="0"/>
              <a:t> a fundamental </a:t>
            </a:r>
            <a:r>
              <a:rPr lang="es-ES_tradnl" sz="2000" i="1" dirty="0" err="1" smtClean="0"/>
              <a:t>breach</a:t>
            </a:r>
            <a:r>
              <a:rPr lang="es-ES_tradnl" sz="2000" i="1" dirty="0" smtClean="0"/>
              <a:t> (CISG art. 25), </a:t>
            </a:r>
            <a:r>
              <a:rPr lang="es-ES_tradnl" sz="2000" i="1" dirty="0" err="1" smtClean="0"/>
              <a:t>if</a:t>
            </a:r>
            <a:r>
              <a:rPr lang="es-ES_tradnl" sz="2000" i="1" dirty="0" smtClean="0"/>
              <a:t>  so, </a:t>
            </a:r>
            <a:r>
              <a:rPr lang="es-ES_tradnl" sz="2000" i="1" dirty="0" err="1" smtClean="0"/>
              <a:t>whether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Azteca’s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notice</a:t>
            </a:r>
            <a:r>
              <a:rPr lang="es-ES_tradnl" sz="2000" i="1" dirty="0" smtClean="0"/>
              <a:t> of </a:t>
            </a:r>
            <a:r>
              <a:rPr lang="es-ES_tradnl" sz="2000" i="1" dirty="0" err="1" smtClean="0"/>
              <a:t>termination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was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timely</a:t>
            </a:r>
            <a:r>
              <a:rPr lang="es-ES_tradnl" sz="2000" i="1" dirty="0" smtClean="0"/>
              <a:t> (CISG art. 49). </a:t>
            </a:r>
          </a:p>
          <a:p>
            <a:pPr>
              <a:buNone/>
            </a:pPr>
            <a:endParaRPr lang="es-ES_tradnl" sz="2000" i="1" dirty="0" smtClean="0"/>
          </a:p>
          <a:p>
            <a:pPr>
              <a:buNone/>
            </a:pPr>
            <a:r>
              <a:rPr lang="es-ES_tradnl" sz="2000" i="1" dirty="0" err="1" smtClean="0"/>
              <a:t>Also</a:t>
            </a:r>
            <a:r>
              <a:rPr lang="es-ES_tradnl" sz="2000" i="1" dirty="0" smtClean="0"/>
              <a:t>, </a:t>
            </a:r>
            <a:r>
              <a:rPr lang="es-ES_tradnl" sz="2000" i="1" dirty="0" err="1" smtClean="0"/>
              <a:t>court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should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have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discussed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that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Azteca’s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right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to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avoid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was</a:t>
            </a:r>
            <a:r>
              <a:rPr lang="es-ES_tradnl" sz="2000" i="1" dirty="0" smtClean="0"/>
              <a:t> incompatible </a:t>
            </a:r>
            <a:r>
              <a:rPr lang="es-ES_tradnl" sz="2000" i="1" dirty="0" err="1" smtClean="0"/>
              <a:t>with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its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request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for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specific</a:t>
            </a:r>
            <a:r>
              <a:rPr lang="es-ES_tradnl" sz="2000" i="1" dirty="0" smtClean="0"/>
              <a:t> performance (CISG art. 46).</a:t>
            </a:r>
          </a:p>
          <a:p>
            <a:pPr>
              <a:buNone/>
            </a:pPr>
            <a:endParaRPr lang="es-ES_tradnl" sz="2800" i="1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None/>
            </a:pP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The </a:t>
            </a:r>
            <a:r>
              <a:rPr lang="es-ES_tradnl" dirty="0" err="1" smtClean="0"/>
              <a:t>MisaPplication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s-ES_tradnl" sz="2800" dirty="0" err="1" smtClean="0"/>
              <a:t>After</a:t>
            </a:r>
            <a:r>
              <a:rPr lang="es-ES_tradnl" sz="2800" dirty="0" smtClean="0"/>
              <a:t> 24 </a:t>
            </a:r>
            <a:r>
              <a:rPr lang="es-ES_tradnl" sz="2800" dirty="0" err="1" smtClean="0"/>
              <a:t>years</a:t>
            </a:r>
            <a:r>
              <a:rPr lang="es-ES_tradnl" sz="2800" dirty="0" smtClean="0"/>
              <a:t>, </a:t>
            </a:r>
            <a:r>
              <a:rPr lang="es-ES_tradnl" sz="2800" dirty="0" err="1" smtClean="0"/>
              <a:t>judges</a:t>
            </a:r>
            <a:r>
              <a:rPr lang="es-ES_tradnl" sz="2800" dirty="0" smtClean="0"/>
              <a:t> in </a:t>
            </a:r>
            <a:r>
              <a:rPr lang="es-ES_tradnl" sz="2800" dirty="0" err="1" smtClean="0"/>
              <a:t>Mexico</a:t>
            </a:r>
            <a:r>
              <a:rPr lang="es-ES_tradnl" sz="2800" dirty="0" smtClean="0"/>
              <a:t> do </a:t>
            </a:r>
            <a:r>
              <a:rPr lang="es-ES_tradnl" sz="2800" dirty="0" err="1" smtClean="0"/>
              <a:t>not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understand</a:t>
            </a:r>
            <a:r>
              <a:rPr lang="es-ES_tradnl" sz="2800" dirty="0" smtClean="0"/>
              <a:t> (</a:t>
            </a:r>
            <a:r>
              <a:rPr lang="es-ES_tradnl" sz="2800" dirty="0" err="1" smtClean="0"/>
              <a:t>or</a:t>
            </a:r>
            <a:r>
              <a:rPr lang="es-ES_tradnl" sz="2800" dirty="0" smtClean="0"/>
              <a:t> are </a:t>
            </a:r>
            <a:r>
              <a:rPr lang="es-ES_tradnl" sz="2800" dirty="0" err="1" smtClean="0"/>
              <a:t>not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aware</a:t>
            </a:r>
            <a:r>
              <a:rPr lang="es-ES_tradnl" sz="2800" dirty="0" smtClean="0"/>
              <a:t> of )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CISG</a:t>
            </a:r>
          </a:p>
          <a:p>
            <a:pPr lvl="1">
              <a:buFont typeface="Wingdings" pitchFamily="2" charset="2"/>
              <a:buChar char="§"/>
            </a:pPr>
            <a:endParaRPr lang="es-ES_tradnl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400" dirty="0" err="1" smtClean="0"/>
              <a:t>They</a:t>
            </a:r>
            <a:r>
              <a:rPr lang="es-ES_tradnl" sz="2400" dirty="0" smtClean="0"/>
              <a:t> do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understand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scope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application</a:t>
            </a:r>
            <a:endParaRPr lang="es-ES_tradnl" sz="2400" dirty="0" smtClean="0"/>
          </a:p>
          <a:p>
            <a:pPr lvl="1">
              <a:buNone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400" dirty="0" err="1" smtClean="0"/>
              <a:t>They</a:t>
            </a:r>
            <a:r>
              <a:rPr lang="es-ES_tradnl" sz="2400" dirty="0" smtClean="0"/>
              <a:t> do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understand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method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interpretation</a:t>
            </a:r>
            <a:endParaRPr lang="es-ES_tradnl" sz="2400" dirty="0" smtClean="0"/>
          </a:p>
          <a:p>
            <a:pPr lvl="1">
              <a:buNone/>
            </a:pPr>
            <a:endParaRPr lang="es-ES_tradnl" sz="2400" dirty="0" smtClean="0"/>
          </a:p>
          <a:p>
            <a:pPr lvl="1">
              <a:buFont typeface="Wingdings" pitchFamily="2" charset="2"/>
              <a:buChar char="§"/>
            </a:pPr>
            <a:r>
              <a:rPr lang="es-ES_tradnl" sz="2400" dirty="0" err="1" smtClean="0"/>
              <a:t>Their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decisions</a:t>
            </a:r>
            <a:r>
              <a:rPr lang="es-ES_tradnl" sz="2400" dirty="0" smtClean="0"/>
              <a:t> are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uniform</a:t>
            </a:r>
            <a:endParaRPr lang="es-ES_trad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The </a:t>
            </a:r>
            <a:r>
              <a:rPr lang="es-ES_tradnl" dirty="0" err="1" smtClean="0"/>
              <a:t>MisapPlication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 algn="ctr">
              <a:buNone/>
            </a:pPr>
            <a:r>
              <a:rPr lang="es-ES_tradnl" dirty="0" err="1" smtClean="0"/>
              <a:t>Attorneys</a:t>
            </a:r>
            <a:r>
              <a:rPr lang="es-ES_tradnl" dirty="0" smtClean="0"/>
              <a:t> are </a:t>
            </a:r>
            <a:r>
              <a:rPr lang="es-ES_tradnl" dirty="0" err="1" smtClean="0"/>
              <a:t>not</a:t>
            </a:r>
            <a:r>
              <a:rPr lang="es-ES_tradnl" dirty="0" smtClean="0"/>
              <a:t> </a:t>
            </a:r>
            <a:r>
              <a:rPr lang="es-ES_tradnl" dirty="0" err="1" smtClean="0"/>
              <a:t>arguing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CISG (and </a:t>
            </a:r>
            <a:r>
              <a:rPr lang="es-ES_tradnl" dirty="0" err="1" smtClean="0"/>
              <a:t>other</a:t>
            </a:r>
            <a:r>
              <a:rPr lang="es-ES_tradnl" dirty="0" smtClean="0"/>
              <a:t> </a:t>
            </a:r>
            <a:r>
              <a:rPr lang="es-ES_tradnl" dirty="0" err="1" smtClean="0"/>
              <a:t>uniform</a:t>
            </a:r>
            <a:r>
              <a:rPr lang="es-ES_tradnl" dirty="0" smtClean="0"/>
              <a:t> </a:t>
            </a:r>
            <a:r>
              <a:rPr lang="es-ES_tradnl" dirty="0" err="1" smtClean="0"/>
              <a:t>laws</a:t>
            </a:r>
            <a:r>
              <a:rPr lang="es-ES_tradnl" dirty="0" smtClean="0"/>
              <a:t>) </a:t>
            </a:r>
            <a:r>
              <a:rPr lang="es-ES_tradnl" dirty="0" err="1" smtClean="0"/>
              <a:t>properly</a:t>
            </a: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The </a:t>
            </a:r>
            <a:r>
              <a:rPr lang="es-ES_tradnl" dirty="0" err="1" smtClean="0"/>
              <a:t>MisaPplication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Non-</a:t>
            </a:r>
            <a:r>
              <a:rPr lang="es-ES_tradnl" dirty="0" err="1" smtClean="0"/>
              <a:t>uniform</a:t>
            </a:r>
            <a:r>
              <a:rPr lang="es-ES_tradnl" dirty="0" smtClean="0"/>
              <a:t> </a:t>
            </a:r>
            <a:r>
              <a:rPr lang="es-ES_tradnl" dirty="0" err="1" smtClean="0"/>
              <a:t>interpretation</a:t>
            </a:r>
            <a:r>
              <a:rPr lang="es-ES_tradnl" dirty="0" smtClean="0"/>
              <a:t> of </a:t>
            </a:r>
            <a:r>
              <a:rPr lang="es-ES_tradnl" dirty="0" err="1" smtClean="0"/>
              <a:t>other</a:t>
            </a:r>
            <a:r>
              <a:rPr lang="es-ES_tradnl" dirty="0" smtClean="0"/>
              <a:t> </a:t>
            </a:r>
            <a:r>
              <a:rPr lang="es-ES_tradnl" dirty="0" err="1" smtClean="0"/>
              <a:t>Uniform</a:t>
            </a:r>
            <a:r>
              <a:rPr lang="es-ES_tradnl" dirty="0" smtClean="0"/>
              <a:t> </a:t>
            </a:r>
            <a:r>
              <a:rPr lang="es-ES_tradnl" dirty="0" err="1" smtClean="0"/>
              <a:t>Laws</a:t>
            </a:r>
            <a:r>
              <a:rPr lang="es-ES_tradnl" dirty="0" smtClean="0"/>
              <a:t> </a:t>
            </a:r>
          </a:p>
          <a:p>
            <a:pPr>
              <a:buNone/>
            </a:pPr>
            <a:r>
              <a:rPr lang="es-ES_tradnl" sz="2400" dirty="0" smtClean="0"/>
              <a:t>		</a:t>
            </a:r>
            <a:r>
              <a:rPr lang="es-ES_tradnl" sz="2400" dirty="0" err="1" smtClean="0"/>
              <a:t>Supreme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Court’s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Kompetenz-Kompetenz</a:t>
            </a:r>
            <a:r>
              <a:rPr lang="es-ES_tradnl" sz="2400" dirty="0" smtClean="0"/>
              <a:t> case 	(UNCITRAL </a:t>
            </a:r>
            <a:r>
              <a:rPr lang="es-ES_tradnl" sz="2400" dirty="0" err="1" smtClean="0"/>
              <a:t>Model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Law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International </a:t>
            </a:r>
            <a:r>
              <a:rPr lang="es-ES_tradnl" sz="2400" dirty="0" err="1" smtClean="0"/>
              <a:t>Commercial</a:t>
            </a:r>
            <a:r>
              <a:rPr lang="es-ES_tradnl" sz="2400" dirty="0" smtClean="0"/>
              <a:t> 	</a:t>
            </a:r>
            <a:r>
              <a:rPr lang="es-ES_tradnl" sz="2400" dirty="0" err="1" smtClean="0"/>
              <a:t>Arbitration</a:t>
            </a:r>
            <a:r>
              <a:rPr lang="es-ES_tradnl" sz="2400" dirty="0" smtClean="0"/>
              <a:t>)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smtClean="0"/>
              <a:t>		</a:t>
            </a:r>
            <a:r>
              <a:rPr lang="es-ES_tradnl" sz="2400" dirty="0" err="1" smtClean="0"/>
              <a:t>Mexican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legislation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E-Commerce (</a:t>
            </a:r>
            <a:r>
              <a:rPr lang="es-ES_tradnl" sz="2400" dirty="0" err="1" smtClean="0"/>
              <a:t>influenced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by</a:t>
            </a:r>
            <a:r>
              <a:rPr lang="es-ES_tradnl" sz="2400" dirty="0" smtClean="0"/>
              <a:t> 	</a:t>
            </a:r>
            <a:r>
              <a:rPr lang="es-ES_tradnl" sz="2400" dirty="0" err="1" smtClean="0"/>
              <a:t>UNCITRAL’s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Model</a:t>
            </a:r>
            <a:r>
              <a:rPr lang="es-ES_tradnl" sz="2400" dirty="0" smtClean="0"/>
              <a:t> Law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E Commerce), </a:t>
            </a:r>
            <a:r>
              <a:rPr lang="es-ES_tradnl" sz="2400" dirty="0" err="1" smtClean="0"/>
              <a:t>still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hard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prove</a:t>
            </a:r>
            <a:r>
              <a:rPr lang="es-ES_tradnl" sz="2400" dirty="0" smtClean="0"/>
              <a:t>  	</a:t>
            </a:r>
            <a:r>
              <a:rPr lang="es-ES_tradnl" sz="2400" dirty="0" err="1" smtClean="0"/>
              <a:t>contract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made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electronic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means</a:t>
            </a: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Obstacles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locating</a:t>
            </a:r>
            <a:r>
              <a:rPr lang="es-ES" dirty="0" smtClean="0"/>
              <a:t> CISG cases	</a:t>
            </a:r>
            <a:endParaRPr lang="es-E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In </a:t>
            </a:r>
            <a:r>
              <a:rPr lang="es-ES" dirty="0" err="1" smtClean="0"/>
              <a:t>Mexico</a:t>
            </a:r>
            <a:r>
              <a:rPr lang="es-ES" dirty="0" smtClean="0"/>
              <a:t>, </a:t>
            </a:r>
            <a:r>
              <a:rPr lang="es-ES" dirty="0" err="1" smtClean="0"/>
              <a:t>Courts</a:t>
            </a:r>
            <a:r>
              <a:rPr lang="es-ES" dirty="0" smtClean="0"/>
              <a:t> </a:t>
            </a:r>
            <a:r>
              <a:rPr lang="es-ES" dirty="0" err="1" smtClean="0"/>
              <a:t>generally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no </a:t>
            </a:r>
            <a:r>
              <a:rPr lang="es-ES" dirty="0" err="1" smtClean="0"/>
              <a:t>obligation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publish</a:t>
            </a:r>
            <a:r>
              <a:rPr lang="es-ES" dirty="0" smtClean="0"/>
              <a:t> </a:t>
            </a:r>
            <a:r>
              <a:rPr lang="es-ES" dirty="0" err="1" smtClean="0"/>
              <a:t>court</a:t>
            </a:r>
            <a:r>
              <a:rPr lang="es-ES" dirty="0" smtClean="0"/>
              <a:t> </a:t>
            </a:r>
            <a:r>
              <a:rPr lang="es-ES" dirty="0" err="1" smtClean="0"/>
              <a:t>decisions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difficult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gain</a:t>
            </a:r>
            <a:r>
              <a:rPr lang="es-ES" dirty="0" smtClean="0"/>
              <a:t> </a:t>
            </a:r>
            <a:r>
              <a:rPr lang="es-ES" dirty="0" err="1" smtClean="0"/>
              <a:t>access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concluded</a:t>
            </a:r>
            <a:r>
              <a:rPr lang="es-ES" dirty="0" smtClean="0"/>
              <a:t> cases.</a:t>
            </a:r>
          </a:p>
          <a:p>
            <a:pPr>
              <a:buNone/>
            </a:pPr>
            <a:r>
              <a:rPr lang="es-ES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The </a:t>
            </a:r>
            <a:r>
              <a:rPr lang="es-ES_tradnl" dirty="0" err="1" smtClean="0"/>
              <a:t>MisaPplication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_tradnl" sz="4400" b="1" i="1" dirty="0" err="1" smtClean="0"/>
              <a:t>Is</a:t>
            </a:r>
            <a:r>
              <a:rPr lang="es-ES_tradnl" sz="4400" b="1" i="1" dirty="0" smtClean="0"/>
              <a:t> </a:t>
            </a:r>
            <a:r>
              <a:rPr lang="es-ES_tradnl" sz="4400" b="1" i="1" dirty="0" err="1" smtClean="0"/>
              <a:t>there</a:t>
            </a:r>
            <a:r>
              <a:rPr lang="es-ES_tradnl" sz="4400" b="1" i="1" dirty="0" smtClean="0"/>
              <a:t> hope?</a:t>
            </a:r>
          </a:p>
          <a:p>
            <a:pPr algn="ctr">
              <a:buNone/>
            </a:pPr>
            <a:endParaRPr lang="es-ES_tradnl" dirty="0" smtClean="0"/>
          </a:p>
          <a:p>
            <a:pPr algn="ctr">
              <a:buNone/>
            </a:pPr>
            <a:r>
              <a:rPr lang="es-ES_tradnl" sz="5400" dirty="0" smtClean="0"/>
              <a:t>YES THERE IS!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The </a:t>
            </a:r>
            <a:r>
              <a:rPr lang="es-ES_tradnl" dirty="0" err="1" smtClean="0"/>
              <a:t>MisaPplication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_tradnl" sz="2800" dirty="0" smtClean="0"/>
          </a:p>
          <a:p>
            <a:pPr>
              <a:buNone/>
            </a:pPr>
            <a:r>
              <a:rPr lang="es-ES_tradnl" sz="2800" dirty="0" err="1" smtClean="0"/>
              <a:t>Amendments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Mexican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Constitution</a:t>
            </a:r>
            <a:r>
              <a:rPr lang="es-ES_tradnl" sz="2800" dirty="0" smtClean="0"/>
              <a:t>  in 2011, </a:t>
            </a:r>
            <a:r>
              <a:rPr lang="es-ES_tradnl" sz="2800" dirty="0" err="1" smtClean="0"/>
              <a:t>incorporated</a:t>
            </a:r>
            <a:r>
              <a:rPr lang="es-ES_tradnl" sz="2800" dirty="0" smtClean="0"/>
              <a:t> human </a:t>
            </a:r>
            <a:r>
              <a:rPr lang="es-ES_tradnl" sz="2800" dirty="0" err="1" smtClean="0"/>
              <a:t>rights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treaties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by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reference</a:t>
            </a:r>
            <a:r>
              <a:rPr lang="es-ES_tradnl" sz="2800" dirty="0" smtClean="0"/>
              <a:t>, in </a:t>
            </a:r>
            <a:r>
              <a:rPr lang="es-ES_tradnl" sz="2800" dirty="0" err="1" smtClean="0"/>
              <a:t>addition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fundamental </a:t>
            </a:r>
            <a:r>
              <a:rPr lang="es-ES_tradnl" sz="2800" dirty="0" err="1" smtClean="0"/>
              <a:t>rights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that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already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existed</a:t>
            </a:r>
            <a:r>
              <a:rPr lang="es-ES_tradnl" sz="2800" dirty="0" smtClean="0"/>
              <a:t> in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Constitution’s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provisions</a:t>
            </a:r>
            <a:endParaRPr lang="es-ES_tradnl" sz="2800" dirty="0" smtClean="0"/>
          </a:p>
          <a:p>
            <a:pPr lvl="1">
              <a:buFont typeface="Wingdings" pitchFamily="2" charset="2"/>
              <a:buChar char="§"/>
            </a:pPr>
            <a:endParaRPr lang="es-ES_tradnl" sz="20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The </a:t>
            </a:r>
            <a:r>
              <a:rPr lang="es-ES_tradnl" dirty="0" err="1" smtClean="0"/>
              <a:t>MisaPplication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endParaRPr lang="es-ES_tradnl" dirty="0" smtClean="0"/>
          </a:p>
          <a:p>
            <a:pPr lvl="1">
              <a:buFont typeface="Wingdings" pitchFamily="2" charset="2"/>
              <a:buChar char="§"/>
            </a:pPr>
            <a:r>
              <a:rPr lang="es-ES_tradnl" dirty="0" smtClean="0"/>
              <a:t>More </a:t>
            </a:r>
            <a:r>
              <a:rPr lang="es-ES_tradnl" dirty="0" err="1" smtClean="0"/>
              <a:t>lawyers</a:t>
            </a:r>
            <a:r>
              <a:rPr lang="es-ES_tradnl" dirty="0" smtClean="0"/>
              <a:t> and </a:t>
            </a:r>
            <a:r>
              <a:rPr lang="es-ES_tradnl" dirty="0" err="1" smtClean="0"/>
              <a:t>judges</a:t>
            </a:r>
            <a:r>
              <a:rPr lang="es-ES_tradnl" dirty="0" smtClean="0"/>
              <a:t> are </a:t>
            </a:r>
            <a:r>
              <a:rPr lang="es-ES_tradnl" dirty="0" err="1" smtClean="0"/>
              <a:t>being</a:t>
            </a:r>
            <a:r>
              <a:rPr lang="es-ES_tradnl" dirty="0" smtClean="0"/>
              <a:t> </a:t>
            </a:r>
            <a:r>
              <a:rPr lang="es-ES_tradnl" dirty="0" err="1" smtClean="0"/>
              <a:t>trained</a:t>
            </a:r>
            <a:r>
              <a:rPr lang="es-ES_tradnl" dirty="0" smtClean="0"/>
              <a:t> in </a:t>
            </a:r>
            <a:r>
              <a:rPr lang="es-ES_tradnl" dirty="0" err="1" smtClean="0"/>
              <a:t>human</a:t>
            </a:r>
            <a:r>
              <a:rPr lang="es-ES_tradnl" dirty="0" smtClean="0"/>
              <a:t> </a:t>
            </a:r>
            <a:r>
              <a:rPr lang="es-ES_tradnl" dirty="0" err="1" smtClean="0"/>
              <a:t>rights</a:t>
            </a:r>
            <a:r>
              <a:rPr lang="es-ES_tradnl" dirty="0" smtClean="0"/>
              <a:t> </a:t>
            </a:r>
            <a:r>
              <a:rPr lang="es-ES_tradnl" dirty="0" err="1" smtClean="0"/>
              <a:t>law</a:t>
            </a:r>
            <a:r>
              <a:rPr lang="es-ES_tradnl" dirty="0" smtClean="0"/>
              <a:t> and </a:t>
            </a:r>
            <a:r>
              <a:rPr lang="es-ES_tradnl" dirty="0" err="1" smtClean="0"/>
              <a:t>treaties</a:t>
            </a:r>
            <a:endParaRPr lang="es-ES_tradnl" dirty="0" smtClean="0"/>
          </a:p>
          <a:p>
            <a:pPr lvl="1">
              <a:buFont typeface="Wingdings" pitchFamily="2" charset="2"/>
              <a:buChar char="§"/>
            </a:pPr>
            <a:endParaRPr lang="es-ES_tradnl" dirty="0" smtClean="0"/>
          </a:p>
          <a:p>
            <a:pPr lvl="1">
              <a:buFont typeface="Wingdings" pitchFamily="2" charset="2"/>
              <a:buChar char="§"/>
            </a:pPr>
            <a:r>
              <a:rPr lang="es-ES_tradnl" dirty="0" smtClean="0"/>
              <a:t>More </a:t>
            </a:r>
            <a:r>
              <a:rPr lang="es-ES_tradnl" dirty="0" err="1" smtClean="0"/>
              <a:t>lawyers</a:t>
            </a:r>
            <a:r>
              <a:rPr lang="es-ES_tradnl" dirty="0" smtClean="0"/>
              <a:t> </a:t>
            </a:r>
            <a:r>
              <a:rPr lang="es-ES_tradnl" dirty="0" err="1" smtClean="0"/>
              <a:t>argue</a:t>
            </a:r>
            <a:r>
              <a:rPr lang="es-ES_tradnl" dirty="0" smtClean="0"/>
              <a:t> </a:t>
            </a:r>
            <a:r>
              <a:rPr lang="es-ES_tradnl" dirty="0" err="1" smtClean="0"/>
              <a:t>international</a:t>
            </a:r>
            <a:r>
              <a:rPr lang="es-ES_tradnl" dirty="0" smtClean="0"/>
              <a:t> </a:t>
            </a:r>
            <a:r>
              <a:rPr lang="es-ES_tradnl" dirty="0" err="1" smtClean="0"/>
              <a:t>treaties</a:t>
            </a:r>
            <a:r>
              <a:rPr lang="es-ES_tradnl" dirty="0" smtClean="0"/>
              <a:t>, and are </a:t>
            </a:r>
            <a:r>
              <a:rPr lang="es-ES_tradnl" dirty="0" err="1" smtClean="0"/>
              <a:t>beginning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cite </a:t>
            </a:r>
            <a:r>
              <a:rPr lang="es-ES_tradnl" dirty="0" err="1" smtClean="0"/>
              <a:t>decisions</a:t>
            </a:r>
            <a:r>
              <a:rPr lang="es-ES_tradnl" dirty="0" smtClean="0"/>
              <a:t> </a:t>
            </a:r>
            <a:r>
              <a:rPr lang="es-ES_tradnl" dirty="0" err="1" smtClean="0"/>
              <a:t>from</a:t>
            </a:r>
            <a:r>
              <a:rPr lang="es-ES_tradnl" dirty="0" smtClean="0"/>
              <a:t> </a:t>
            </a:r>
            <a:r>
              <a:rPr lang="es-ES_tradnl" dirty="0" err="1" smtClean="0"/>
              <a:t>human</a:t>
            </a:r>
            <a:r>
              <a:rPr lang="es-ES_tradnl" dirty="0" smtClean="0"/>
              <a:t> </a:t>
            </a:r>
            <a:r>
              <a:rPr lang="es-ES_tradnl" dirty="0" err="1" smtClean="0"/>
              <a:t>rights</a:t>
            </a:r>
            <a:r>
              <a:rPr lang="es-ES_tradnl" dirty="0" smtClean="0"/>
              <a:t> </a:t>
            </a:r>
            <a:r>
              <a:rPr lang="es-ES_tradnl" dirty="0" err="1" smtClean="0"/>
              <a:t>tribunals</a:t>
            </a:r>
            <a:endParaRPr lang="es-ES_tradnl" dirty="0" smtClean="0"/>
          </a:p>
          <a:p>
            <a:pPr lvl="1">
              <a:buNone/>
            </a:pPr>
            <a:endParaRPr lang="es-ES_tradnl" dirty="0" smtClean="0"/>
          </a:p>
          <a:p>
            <a:pPr lvl="1">
              <a:buFont typeface="Wingdings" pitchFamily="2" charset="2"/>
              <a:buChar char="§"/>
            </a:pPr>
            <a:r>
              <a:rPr lang="es-ES_tradnl" dirty="0" smtClean="0"/>
              <a:t>More </a:t>
            </a:r>
            <a:r>
              <a:rPr lang="es-ES_tradnl" dirty="0" err="1" smtClean="0"/>
              <a:t>openness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foreign</a:t>
            </a:r>
            <a:r>
              <a:rPr lang="es-ES_tradnl" dirty="0" smtClean="0"/>
              <a:t> </a:t>
            </a:r>
            <a:r>
              <a:rPr lang="es-ES_tradnl" dirty="0" err="1" smtClean="0"/>
              <a:t>decisions</a:t>
            </a:r>
            <a:r>
              <a:rPr lang="es-ES_tradnl" dirty="0" smtClean="0"/>
              <a:t>!</a:t>
            </a:r>
          </a:p>
          <a:p>
            <a:pPr>
              <a:buNone/>
            </a:pPr>
            <a:endParaRPr lang="es-ES_tradnl" sz="2800" dirty="0" smtClean="0"/>
          </a:p>
          <a:p>
            <a:pPr>
              <a:buNone/>
            </a:pPr>
            <a:endParaRPr lang="es-ES_tradn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Missaplication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CISG in </a:t>
            </a:r>
            <a:r>
              <a:rPr lang="es-ES_tradnl" dirty="0" err="1" smtClean="0"/>
              <a:t>Mexico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How to replicate this in the international commercial  (and uniform) law field?</a:t>
            </a:r>
          </a:p>
          <a:p>
            <a:pPr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Training judges in the use of Uniform Laws (CISG, </a:t>
            </a:r>
            <a:r>
              <a:rPr lang="en-US" sz="2400" dirty="0" err="1" smtClean="0"/>
              <a:t>Unidroit</a:t>
            </a:r>
            <a:r>
              <a:rPr lang="en-US" sz="2400" dirty="0" smtClean="0"/>
              <a:t> Principles, etc.)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Prepare training manual’s or Practical Handbooks for Judges and Practitioners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Work in conjunction with UNIDROIT, The Hague Conference on Private International Law, the International Trade Centre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	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Thank you….</a:t>
            </a:r>
          </a:p>
          <a:p>
            <a:pPr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Alejandro Osuna González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alejandro@osunalegal.com</a:t>
            </a:r>
          </a:p>
          <a:p>
            <a:pPr algn="ctr">
              <a:buNone/>
            </a:pPr>
            <a:endParaRPr lang="en-US" sz="2400" dirty="0" smtClean="0"/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Assessing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quality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CISG </a:t>
            </a:r>
            <a:r>
              <a:rPr lang="es-ES" dirty="0" err="1" smtClean="0"/>
              <a:t>decisions</a:t>
            </a:r>
            <a:endParaRPr lang="es-E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sz="4000" b="1" dirty="0" smtClean="0"/>
              <a:t>Court </a:t>
            </a:r>
            <a:r>
              <a:rPr lang="es-ES" sz="4000" b="1" dirty="0" err="1" smtClean="0"/>
              <a:t>decisions</a:t>
            </a:r>
            <a:r>
              <a:rPr lang="es-ES" sz="4000" b="1" dirty="0" smtClean="0"/>
              <a:t> in </a:t>
            </a:r>
            <a:r>
              <a:rPr lang="es-ES" sz="4000" b="1" dirty="0" err="1" smtClean="0"/>
              <a:t>Mexico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that</a:t>
            </a:r>
            <a:r>
              <a:rPr lang="es-ES" sz="4000" b="1" dirty="0" smtClean="0"/>
              <a:t> </a:t>
            </a:r>
            <a:r>
              <a:rPr lang="es-ES" sz="4000" b="1" i="1" dirty="0" smtClean="0"/>
              <a:t>do </a:t>
            </a:r>
            <a:r>
              <a:rPr lang="es-ES" sz="4000" b="1" dirty="0" err="1" smtClean="0"/>
              <a:t>apply</a:t>
            </a:r>
            <a:r>
              <a:rPr lang="es-ES" sz="4000" b="1" dirty="0" smtClean="0"/>
              <a:t> </a:t>
            </a:r>
            <a:r>
              <a:rPr lang="es-ES" sz="4000" b="1" dirty="0" err="1" smtClean="0"/>
              <a:t>the</a:t>
            </a:r>
            <a:r>
              <a:rPr lang="es-ES" sz="4000" b="1" dirty="0" smtClean="0"/>
              <a:t> CISG are </a:t>
            </a:r>
            <a:r>
              <a:rPr lang="es-ES" sz="4000" b="1" dirty="0" err="1" smtClean="0"/>
              <a:t>deficient</a:t>
            </a:r>
            <a:r>
              <a:rPr lang="es-ES" sz="4000" b="1" dirty="0" smtClean="0"/>
              <a:t>.</a:t>
            </a:r>
          </a:p>
          <a:p>
            <a:pPr>
              <a:buNone/>
            </a:pPr>
            <a:endParaRPr lang="es-ES" sz="4000" b="1" dirty="0" smtClean="0"/>
          </a:p>
          <a:p>
            <a:pPr>
              <a:buNone/>
            </a:pPr>
            <a:endParaRPr lang="es-ES" sz="4000" b="1" dirty="0" smtClean="0"/>
          </a:p>
          <a:p>
            <a:pPr lvl="2">
              <a:buFont typeface="Wingdings" pitchFamily="2" charset="2"/>
              <a:buChar char="§"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endParaRPr lang="es-ES" dirty="0" smtClean="0"/>
          </a:p>
          <a:p>
            <a:pPr lvl="1"/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Assessing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quality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CISG </a:t>
            </a:r>
            <a:r>
              <a:rPr lang="es-ES" dirty="0" err="1" smtClean="0"/>
              <a:t>decisions</a:t>
            </a:r>
            <a:endParaRPr lang="es-E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err="1" smtClean="0"/>
              <a:t>Mexican</a:t>
            </a:r>
            <a:r>
              <a:rPr lang="es-ES" dirty="0" smtClean="0"/>
              <a:t> </a:t>
            </a:r>
            <a:r>
              <a:rPr lang="es-ES" dirty="0" err="1" smtClean="0"/>
              <a:t>Judges</a:t>
            </a:r>
            <a:r>
              <a:rPr lang="es-ES" dirty="0" smtClean="0"/>
              <a:t> do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understand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CISG’s</a:t>
            </a:r>
            <a:r>
              <a:rPr lang="es-ES" dirty="0" smtClean="0"/>
              <a:t> </a:t>
            </a:r>
            <a:r>
              <a:rPr lang="es-ES" dirty="0" err="1" smtClean="0"/>
              <a:t>scope</a:t>
            </a:r>
            <a:r>
              <a:rPr lang="es-ES" dirty="0" smtClean="0"/>
              <a:t> of </a:t>
            </a:r>
            <a:r>
              <a:rPr lang="es-ES" dirty="0" err="1" smtClean="0"/>
              <a:t>application</a:t>
            </a:r>
            <a:endParaRPr lang="es-ES" dirty="0" smtClean="0"/>
          </a:p>
          <a:p>
            <a:pPr>
              <a:buNone/>
            </a:pPr>
            <a:endParaRPr lang="es-ES" sz="2400" dirty="0" smtClean="0"/>
          </a:p>
          <a:p>
            <a:pPr lvl="1">
              <a:buFont typeface="Wingdings" pitchFamily="2" charset="2"/>
              <a:buChar char="§"/>
            </a:pPr>
            <a:r>
              <a:rPr lang="es-ES" sz="2000" dirty="0" err="1" smtClean="0"/>
              <a:t>They</a:t>
            </a:r>
            <a:r>
              <a:rPr lang="es-ES" sz="2000" dirty="0" smtClean="0"/>
              <a:t> </a:t>
            </a:r>
            <a:r>
              <a:rPr lang="es-ES" sz="2000" dirty="0" err="1" smtClean="0"/>
              <a:t>apply</a:t>
            </a:r>
            <a:r>
              <a:rPr lang="es-ES" sz="2000" dirty="0" smtClean="0"/>
              <a:t> </a:t>
            </a:r>
            <a:r>
              <a:rPr lang="es-ES" sz="2000" dirty="0" err="1" smtClean="0"/>
              <a:t>the</a:t>
            </a:r>
            <a:r>
              <a:rPr lang="es-ES" sz="2000" dirty="0" smtClean="0"/>
              <a:t> CISG </a:t>
            </a:r>
            <a:r>
              <a:rPr lang="es-ES" sz="2000" dirty="0" err="1" smtClean="0"/>
              <a:t>alongside</a:t>
            </a:r>
            <a:r>
              <a:rPr lang="es-ES" sz="2000" dirty="0" smtClean="0"/>
              <a:t> </a:t>
            </a:r>
            <a:r>
              <a:rPr lang="es-ES" sz="2000" dirty="0" err="1" smtClean="0"/>
              <a:t>provisions</a:t>
            </a:r>
            <a:r>
              <a:rPr lang="es-ES" sz="2000" dirty="0" smtClean="0"/>
              <a:t> </a:t>
            </a:r>
            <a:r>
              <a:rPr lang="es-ES" sz="2000" dirty="0" err="1" smtClean="0"/>
              <a:t>from</a:t>
            </a:r>
            <a:r>
              <a:rPr lang="es-ES" sz="2000" dirty="0" smtClean="0"/>
              <a:t> </a:t>
            </a:r>
            <a:r>
              <a:rPr lang="es-ES" sz="2000" dirty="0" err="1" smtClean="0"/>
              <a:t>Mexican</a:t>
            </a:r>
            <a:r>
              <a:rPr lang="es-ES" sz="2000" dirty="0" smtClean="0"/>
              <a:t> </a:t>
            </a:r>
            <a:r>
              <a:rPr lang="es-ES" sz="2000" dirty="0" err="1" smtClean="0"/>
              <a:t>Commercial</a:t>
            </a:r>
            <a:r>
              <a:rPr lang="es-ES" sz="2000" dirty="0" smtClean="0"/>
              <a:t> and Civil </a:t>
            </a:r>
            <a:r>
              <a:rPr lang="es-ES" sz="2000" dirty="0" err="1" smtClean="0"/>
              <a:t>Codes</a:t>
            </a:r>
            <a:endParaRPr lang="es-ES" sz="2000" dirty="0" smtClean="0"/>
          </a:p>
          <a:p>
            <a:pPr lvl="1">
              <a:buFont typeface="Wingdings" pitchFamily="2" charset="2"/>
              <a:buChar char="§"/>
            </a:pPr>
            <a:endParaRPr lang="es-ES" sz="2000" dirty="0" smtClean="0"/>
          </a:p>
          <a:p>
            <a:pPr lvl="1">
              <a:buFont typeface="Wingdings" pitchFamily="2" charset="2"/>
              <a:buChar char="§"/>
            </a:pPr>
            <a:r>
              <a:rPr lang="es-ES" sz="2000" dirty="0" err="1" smtClean="0"/>
              <a:t>They</a:t>
            </a:r>
            <a:r>
              <a:rPr lang="es-ES" sz="2000" dirty="0" smtClean="0"/>
              <a:t> </a:t>
            </a:r>
            <a:r>
              <a:rPr lang="es-ES" sz="2000" dirty="0" err="1" smtClean="0"/>
              <a:t>apply</a:t>
            </a:r>
            <a:r>
              <a:rPr lang="es-ES" sz="2000" dirty="0" smtClean="0"/>
              <a:t> </a:t>
            </a:r>
            <a:r>
              <a:rPr lang="es-ES" sz="2000" dirty="0" err="1" smtClean="0"/>
              <a:t>the</a:t>
            </a:r>
            <a:r>
              <a:rPr lang="es-ES" sz="2000" dirty="0" smtClean="0"/>
              <a:t> CISG </a:t>
            </a:r>
            <a:r>
              <a:rPr lang="es-ES" sz="2000" dirty="0" err="1" smtClean="0"/>
              <a:t>to</a:t>
            </a:r>
            <a:r>
              <a:rPr lang="es-ES" sz="2000" dirty="0" smtClean="0"/>
              <a:t> </a:t>
            </a:r>
            <a:r>
              <a:rPr lang="es-ES" sz="2000" dirty="0" err="1" smtClean="0"/>
              <a:t>some</a:t>
            </a:r>
            <a:r>
              <a:rPr lang="es-ES" sz="2000" dirty="0" smtClean="0"/>
              <a:t> </a:t>
            </a:r>
            <a:r>
              <a:rPr lang="es-ES" sz="2000" dirty="0" err="1" smtClean="0"/>
              <a:t>issues</a:t>
            </a:r>
            <a:r>
              <a:rPr lang="es-ES" sz="2000" dirty="0" smtClean="0"/>
              <a:t>, </a:t>
            </a:r>
            <a:r>
              <a:rPr lang="es-ES" sz="2000" dirty="0" err="1" smtClean="0"/>
              <a:t>but</a:t>
            </a:r>
            <a:r>
              <a:rPr lang="es-ES" sz="2000" dirty="0" smtClean="0"/>
              <a:t> </a:t>
            </a:r>
            <a:r>
              <a:rPr lang="es-ES" sz="2000" dirty="0" err="1" smtClean="0"/>
              <a:t>exclude</a:t>
            </a:r>
            <a:r>
              <a:rPr lang="es-ES" sz="2000" dirty="0" smtClean="0"/>
              <a:t> </a:t>
            </a:r>
            <a:r>
              <a:rPr lang="es-ES" sz="2000" dirty="0" err="1" smtClean="0"/>
              <a:t>it</a:t>
            </a:r>
            <a:r>
              <a:rPr lang="es-ES" sz="2000" dirty="0" smtClean="0"/>
              <a:t> </a:t>
            </a:r>
            <a:r>
              <a:rPr lang="es-ES" sz="2000" dirty="0" err="1" smtClean="0"/>
              <a:t>from</a:t>
            </a:r>
            <a:r>
              <a:rPr lang="es-ES" sz="2000" dirty="0" smtClean="0"/>
              <a:t> </a:t>
            </a:r>
            <a:r>
              <a:rPr lang="es-ES" sz="2000" dirty="0" err="1" smtClean="0"/>
              <a:t>others</a:t>
            </a:r>
            <a:endParaRPr lang="es-ES" sz="2000" dirty="0" smtClean="0"/>
          </a:p>
          <a:p>
            <a:pPr lvl="1">
              <a:buFont typeface="Wingdings" pitchFamily="2" charset="2"/>
              <a:buChar char="§"/>
            </a:pPr>
            <a:endParaRPr lang="es-ES" sz="2000" dirty="0" smtClean="0"/>
          </a:p>
          <a:p>
            <a:pPr lvl="1">
              <a:buFont typeface="Wingdings" pitchFamily="2" charset="2"/>
              <a:buChar char="§"/>
            </a:pPr>
            <a:r>
              <a:rPr lang="es-ES" sz="2000" dirty="0" smtClean="0"/>
              <a:t>Little </a:t>
            </a:r>
            <a:r>
              <a:rPr lang="es-ES" sz="2000" dirty="0" err="1" smtClean="0"/>
              <a:t>regard</a:t>
            </a:r>
            <a:r>
              <a:rPr lang="es-ES" sz="2000" dirty="0" smtClean="0"/>
              <a:t> </a:t>
            </a:r>
            <a:r>
              <a:rPr lang="es-ES" sz="2000" dirty="0" err="1" smtClean="0"/>
              <a:t>to</a:t>
            </a:r>
            <a:r>
              <a:rPr lang="es-ES" sz="2000" dirty="0" smtClean="0"/>
              <a:t> CISG </a:t>
            </a:r>
            <a:r>
              <a:rPr lang="es-ES" sz="2000" dirty="0" err="1" smtClean="0"/>
              <a:t>article</a:t>
            </a:r>
            <a:r>
              <a:rPr lang="es-ES" sz="2000" dirty="0" smtClean="0"/>
              <a:t> 7 (</a:t>
            </a:r>
            <a:r>
              <a:rPr lang="es-ES" sz="2000" dirty="0" err="1" smtClean="0"/>
              <a:t>what</a:t>
            </a:r>
            <a:r>
              <a:rPr lang="es-ES" sz="2000" dirty="0" smtClean="0"/>
              <a:t> </a:t>
            </a:r>
            <a:r>
              <a:rPr lang="es-ES" sz="2000" dirty="0" err="1" smtClean="0"/>
              <a:t>little</a:t>
            </a:r>
            <a:r>
              <a:rPr lang="es-ES" sz="2000" dirty="0" smtClean="0"/>
              <a:t> </a:t>
            </a:r>
            <a:r>
              <a:rPr lang="es-ES" sz="2000" dirty="0" err="1" smtClean="0"/>
              <a:t>there</a:t>
            </a:r>
            <a:r>
              <a:rPr lang="es-ES" sz="2000" dirty="0" smtClean="0"/>
              <a:t> </a:t>
            </a:r>
            <a:r>
              <a:rPr lang="es-ES" sz="2000" dirty="0" err="1" smtClean="0"/>
              <a:t>is</a:t>
            </a:r>
            <a:r>
              <a:rPr lang="es-ES" sz="2000" dirty="0" smtClean="0"/>
              <a:t>, </a:t>
            </a:r>
            <a:r>
              <a:rPr lang="es-ES" sz="2000" dirty="0" err="1" smtClean="0"/>
              <a:t>it</a:t>
            </a:r>
            <a:r>
              <a:rPr lang="es-ES" sz="2000" dirty="0" smtClean="0"/>
              <a:t> </a:t>
            </a:r>
            <a:r>
              <a:rPr lang="es-ES" sz="2000" dirty="0" err="1" smtClean="0"/>
              <a:t>is</a:t>
            </a:r>
            <a:r>
              <a:rPr lang="es-ES" sz="2000" dirty="0" smtClean="0"/>
              <a:t> </a:t>
            </a:r>
            <a:r>
              <a:rPr lang="es-ES" sz="2000" dirty="0" err="1" smtClean="0"/>
              <a:t>typically</a:t>
            </a:r>
            <a:r>
              <a:rPr lang="es-ES" sz="2000" dirty="0" smtClean="0"/>
              <a:t> </a:t>
            </a:r>
            <a:r>
              <a:rPr lang="es-ES" sz="2000" dirty="0" err="1" smtClean="0"/>
              <a:t>to</a:t>
            </a:r>
            <a:r>
              <a:rPr lang="es-ES" sz="2000" dirty="0" smtClean="0"/>
              <a:t> </a:t>
            </a:r>
            <a:r>
              <a:rPr lang="es-ES" sz="2000" dirty="0" err="1" smtClean="0"/>
              <a:t>the</a:t>
            </a:r>
            <a:r>
              <a:rPr lang="es-ES" sz="2000" dirty="0" smtClean="0"/>
              <a:t> </a:t>
            </a:r>
            <a:r>
              <a:rPr lang="es-ES" sz="2000" i="1" dirty="0" err="1" smtClean="0"/>
              <a:t>observance</a:t>
            </a:r>
            <a:r>
              <a:rPr lang="es-ES" sz="2000" i="1" dirty="0" smtClean="0"/>
              <a:t> of </a:t>
            </a:r>
            <a:r>
              <a:rPr lang="es-ES" sz="2000" i="1" dirty="0" err="1" smtClean="0"/>
              <a:t>good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faith</a:t>
            </a:r>
            <a:r>
              <a:rPr lang="es-ES" sz="2000" dirty="0" smtClean="0"/>
              <a:t> rule)</a:t>
            </a:r>
          </a:p>
          <a:p>
            <a:pPr lvl="1">
              <a:buFont typeface="Wingdings" pitchFamily="2" charset="2"/>
              <a:buChar char="§"/>
            </a:pPr>
            <a:endParaRPr lang="es-ES" sz="2000" dirty="0" smtClean="0"/>
          </a:p>
          <a:p>
            <a:pPr lvl="1">
              <a:buFont typeface="Wingdings" pitchFamily="2" charset="2"/>
              <a:buChar char="§"/>
            </a:pPr>
            <a:endParaRPr lang="es-ES" sz="2400" dirty="0" smtClean="0"/>
          </a:p>
          <a:p>
            <a:pPr>
              <a:buNone/>
            </a:pPr>
            <a:endParaRPr lang="es-ES" dirty="0" smtClean="0"/>
          </a:p>
          <a:p>
            <a:pPr lvl="2">
              <a:buNone/>
            </a:pPr>
            <a:endParaRPr lang="es-ES" dirty="0" smtClean="0"/>
          </a:p>
          <a:p>
            <a:pPr lvl="2">
              <a:buFont typeface="Wingdings" pitchFamily="2" charset="2"/>
              <a:buChar char="§"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endParaRPr lang="es-ES" dirty="0" smtClean="0"/>
          </a:p>
          <a:p>
            <a:pPr lvl="1"/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A </a:t>
            </a:r>
            <a:r>
              <a:rPr lang="es-ES_tradnl" dirty="0" err="1" smtClean="0"/>
              <a:t>Sampling</a:t>
            </a:r>
            <a:r>
              <a:rPr lang="es-ES_tradnl" dirty="0" smtClean="0"/>
              <a:t> of </a:t>
            </a:r>
            <a:r>
              <a:rPr lang="es-ES_tradnl" dirty="0" err="1" smtClean="0"/>
              <a:t>mexican</a:t>
            </a:r>
            <a:r>
              <a:rPr lang="es-ES_tradnl" dirty="0" smtClean="0"/>
              <a:t> </a:t>
            </a:r>
            <a:r>
              <a:rPr lang="es-ES_tradnl" dirty="0" err="1" smtClean="0"/>
              <a:t>cisg</a:t>
            </a:r>
            <a:r>
              <a:rPr lang="es-ES_tradnl" dirty="0" smtClean="0"/>
              <a:t> cases	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err="1" smtClean="0"/>
              <a:t>Contract</a:t>
            </a:r>
            <a:r>
              <a:rPr lang="es-ES_tradnl" dirty="0" smtClean="0"/>
              <a:t> </a:t>
            </a:r>
            <a:r>
              <a:rPr lang="es-ES_tradnl" dirty="0" err="1" smtClean="0"/>
              <a:t>formation</a:t>
            </a:r>
            <a:endParaRPr lang="es-ES_tradnl" dirty="0" smtClean="0"/>
          </a:p>
          <a:p>
            <a:pPr>
              <a:buNone/>
            </a:pPr>
            <a:r>
              <a:rPr lang="es-ES_tradnl" sz="2000" dirty="0" err="1" smtClean="0"/>
              <a:t>Kolmar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Petrochemichals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Americas</a:t>
            </a:r>
            <a:r>
              <a:rPr lang="es-ES_tradnl" sz="2000" dirty="0" smtClean="0"/>
              <a:t>, Inc. vs Grupo </a:t>
            </a:r>
            <a:r>
              <a:rPr lang="es-ES_tradnl" sz="2000" dirty="0" err="1" smtClean="0"/>
              <a:t>Idesa</a:t>
            </a:r>
            <a:r>
              <a:rPr lang="es-ES_tradnl" sz="2000" dirty="0" smtClean="0"/>
              <a:t>, S.A. de C.V.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Remedies, </a:t>
            </a:r>
            <a:r>
              <a:rPr lang="es-ES_tradnl" dirty="0" err="1" smtClean="0"/>
              <a:t>damages</a:t>
            </a:r>
            <a:r>
              <a:rPr lang="es-ES_tradnl" dirty="0" smtClean="0"/>
              <a:t> and </a:t>
            </a:r>
            <a:r>
              <a:rPr lang="es-ES_tradnl" dirty="0" err="1" smtClean="0"/>
              <a:t>interest</a:t>
            </a:r>
            <a:endParaRPr lang="es-ES_tradnl" dirty="0" smtClean="0"/>
          </a:p>
          <a:p>
            <a:pPr>
              <a:buNone/>
            </a:pPr>
            <a:r>
              <a:rPr lang="es-ES_tradnl" sz="2000" dirty="0" err="1" smtClean="0"/>
              <a:t>Agrofrut</a:t>
            </a:r>
            <a:r>
              <a:rPr lang="es-ES_tradnl" sz="2000" dirty="0" smtClean="0"/>
              <a:t> Rengo, S.A. vs Levadura Azteca, S.A. de C.V.</a:t>
            </a:r>
          </a:p>
          <a:p>
            <a:pPr>
              <a:buFont typeface="Wingdings" pitchFamily="2" charset="2"/>
              <a:buChar char="§"/>
            </a:pPr>
            <a:endParaRPr lang="es-ES_tradnl" dirty="0" smtClean="0"/>
          </a:p>
          <a:p>
            <a:pPr>
              <a:buFont typeface="Wingdings" pitchFamily="2" charset="2"/>
              <a:buChar char="§"/>
            </a:pP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_tradnl" sz="4000" b="1" dirty="0" err="1" smtClean="0"/>
              <a:t>Kolmar</a:t>
            </a:r>
            <a:r>
              <a:rPr lang="es-ES_tradnl" sz="4000" b="1" dirty="0" smtClean="0"/>
              <a:t> </a:t>
            </a:r>
            <a:r>
              <a:rPr lang="es-ES_tradnl" sz="4000" b="1" dirty="0" err="1" smtClean="0"/>
              <a:t>Petrochemicals</a:t>
            </a:r>
            <a:r>
              <a:rPr lang="es-ES_tradnl" sz="4000" b="1" dirty="0" smtClean="0"/>
              <a:t> </a:t>
            </a:r>
            <a:r>
              <a:rPr lang="es-ES_tradnl" sz="4000" b="1" dirty="0" err="1" smtClean="0"/>
              <a:t>Americas</a:t>
            </a:r>
            <a:r>
              <a:rPr lang="es-ES_tradnl" sz="4000" b="1" dirty="0" smtClean="0"/>
              <a:t>, Inc. </a:t>
            </a:r>
          </a:p>
          <a:p>
            <a:pPr algn="ctr">
              <a:buNone/>
            </a:pPr>
            <a:r>
              <a:rPr lang="es-ES_tradnl" sz="4000" b="1" dirty="0" smtClean="0"/>
              <a:t>Vs</a:t>
            </a:r>
          </a:p>
          <a:p>
            <a:pPr algn="ctr">
              <a:buNone/>
            </a:pPr>
            <a:r>
              <a:rPr lang="es-ES_tradnl" sz="4000" b="1" dirty="0" smtClean="0"/>
              <a:t>Grupo </a:t>
            </a:r>
            <a:r>
              <a:rPr lang="es-ES_tradnl" sz="4000" b="1" dirty="0" err="1" smtClean="0"/>
              <a:t>Idesa</a:t>
            </a:r>
            <a:r>
              <a:rPr lang="es-ES_tradnl" sz="4000" b="1" dirty="0" smtClean="0"/>
              <a:t>, S.A. de C.V.</a:t>
            </a:r>
            <a:endParaRPr 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Kolmar</a:t>
            </a:r>
            <a:r>
              <a:rPr lang="es-ES_tradnl" dirty="0" smtClean="0"/>
              <a:t> vs </a:t>
            </a:r>
            <a:r>
              <a:rPr lang="es-ES_tradnl" dirty="0" err="1" smtClean="0"/>
              <a:t>idesa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29 Nov 2002 </a:t>
            </a:r>
            <a:r>
              <a:rPr lang="es-ES_tradnl" sz="2400" dirty="0" err="1" smtClean="0"/>
              <a:t>Agent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Kolmar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negotiated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with</a:t>
            </a:r>
            <a:r>
              <a:rPr lang="es-ES_tradnl" sz="2400" dirty="0" smtClean="0"/>
              <a:t> a sales </a:t>
            </a:r>
            <a:r>
              <a:rPr lang="es-ES_tradnl" sz="2400" dirty="0" err="1" smtClean="0"/>
              <a:t>representative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Idesa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over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phone</a:t>
            </a: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Kolmar’s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agent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sends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Idesa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an</a:t>
            </a:r>
            <a:r>
              <a:rPr lang="es-ES_tradnl" sz="2400" dirty="0" smtClean="0"/>
              <a:t> e-mail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same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day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confirming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what</a:t>
            </a:r>
            <a:r>
              <a:rPr lang="es-ES_tradnl" sz="2400" dirty="0" smtClean="0"/>
              <a:t> he </a:t>
            </a:r>
            <a:r>
              <a:rPr lang="es-ES_tradnl" sz="2400" dirty="0" err="1" smtClean="0"/>
              <a:t>believed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agreed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es-ES_tradnl" sz="2400" dirty="0" smtClean="0"/>
              <a:t>Sale of 3,000 </a:t>
            </a:r>
            <a:r>
              <a:rPr lang="es-ES_tradnl" sz="2400" dirty="0" err="1" smtClean="0"/>
              <a:t>tons</a:t>
            </a:r>
            <a:r>
              <a:rPr lang="es-ES_tradnl" sz="2400" dirty="0" smtClean="0"/>
              <a:t> of MEG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Price of $392.50 FOB/ Seller’s terminal at Coatzacoalcos, delivery January 2003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Payment , 30 days from the date on bill of lading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Kolmar</a:t>
            </a:r>
            <a:r>
              <a:rPr lang="es-ES_tradnl" dirty="0" smtClean="0"/>
              <a:t> vs </a:t>
            </a:r>
            <a:r>
              <a:rPr lang="es-ES_tradnl" dirty="0" err="1" smtClean="0"/>
              <a:t>idesa</a:t>
            </a:r>
            <a:endParaRPr lang="es-ES_tradn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s-ES_tradnl" sz="2400" dirty="0" err="1" smtClean="0"/>
              <a:t>Idesa’s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agent</a:t>
            </a:r>
            <a:r>
              <a:rPr lang="es-ES_tradnl" sz="2400" dirty="0" smtClean="0"/>
              <a:t> e-</a:t>
            </a:r>
            <a:r>
              <a:rPr lang="es-ES_tradnl" sz="2400" dirty="0" err="1" smtClean="0"/>
              <a:t>mailed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confirming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receipt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but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stated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check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if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its</a:t>
            </a:r>
            <a:r>
              <a:rPr lang="es-ES_tradnl" sz="2400" dirty="0" smtClean="0"/>
              <a:t> terminal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available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2 </a:t>
            </a:r>
            <a:r>
              <a:rPr lang="es-ES_tradnl" sz="2400" dirty="0" err="1" smtClean="0"/>
              <a:t>Dec</a:t>
            </a:r>
            <a:r>
              <a:rPr lang="es-ES_tradnl" sz="2400" dirty="0" smtClean="0"/>
              <a:t>- </a:t>
            </a:r>
            <a:r>
              <a:rPr lang="es-ES_tradnl" sz="2400" dirty="0" err="1" smtClean="0"/>
              <a:t>Kolmar</a:t>
            </a:r>
            <a:r>
              <a:rPr lang="es-ES_tradnl" sz="2400" dirty="0" smtClean="0"/>
              <a:t> e-</a:t>
            </a:r>
            <a:r>
              <a:rPr lang="es-ES_tradnl" sz="2400" dirty="0" err="1" smtClean="0"/>
              <a:t>mailed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ask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Idesa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meant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regarding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availability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terminal. </a:t>
            </a:r>
            <a:r>
              <a:rPr lang="es-ES_tradnl" sz="2400" dirty="0" err="1" smtClean="0"/>
              <a:t>Seller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respond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19 </a:t>
            </a:r>
            <a:r>
              <a:rPr lang="es-ES_tradnl" sz="2400" dirty="0" err="1" smtClean="0"/>
              <a:t>Dec</a:t>
            </a:r>
            <a:r>
              <a:rPr lang="es-ES_tradnl" sz="2400" dirty="0" smtClean="0"/>
              <a:t> -</a:t>
            </a:r>
            <a:r>
              <a:rPr lang="es-ES_tradnl" sz="2400" dirty="0" err="1" smtClean="0"/>
              <a:t>Kolmar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an</a:t>
            </a:r>
            <a:r>
              <a:rPr lang="es-ES_tradnl" sz="2400" dirty="0" smtClean="0"/>
              <a:t> e-mail </a:t>
            </a:r>
            <a:r>
              <a:rPr lang="es-ES_tradnl" sz="2400" dirty="0" err="1" smtClean="0"/>
              <a:t>nominating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ship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pick-up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goods</a:t>
            </a:r>
            <a:r>
              <a:rPr lang="es-ES_tradnl" sz="2400" dirty="0" smtClean="0"/>
              <a:t>. </a:t>
            </a:r>
            <a:r>
              <a:rPr lang="es-ES_tradnl" sz="2400" dirty="0" err="1" smtClean="0"/>
              <a:t>Seller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respond</a:t>
            </a:r>
            <a:r>
              <a:rPr lang="es-ES_tradnl" sz="2400" dirty="0" smtClean="0"/>
              <a:t>.</a:t>
            </a:r>
          </a:p>
          <a:p>
            <a:pPr>
              <a:buNone/>
            </a:pPr>
            <a:endParaRPr lang="es-ES_tradnl" sz="2400" dirty="0" smtClean="0"/>
          </a:p>
          <a:p>
            <a:pPr>
              <a:buFont typeface="Wingdings" pitchFamily="2" charset="2"/>
              <a:buChar char="§"/>
            </a:pPr>
            <a:r>
              <a:rPr lang="es-ES_tradnl" sz="2400" dirty="0" smtClean="0"/>
              <a:t>10 Jan 2003- </a:t>
            </a:r>
            <a:r>
              <a:rPr lang="es-ES_tradnl" sz="2400" dirty="0" err="1" smtClean="0"/>
              <a:t>Idesa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emailed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Kolmar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advising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i="1" dirty="0" err="1" smtClean="0"/>
              <a:t>fighting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to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save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the</a:t>
            </a:r>
            <a:r>
              <a:rPr lang="es-ES_tradnl" sz="2400" i="1" dirty="0" smtClean="0"/>
              <a:t> </a:t>
            </a:r>
            <a:r>
              <a:rPr lang="es-ES_tradnl" sz="2400" i="1" dirty="0" err="1" smtClean="0"/>
              <a:t>contract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under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pressure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increase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price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understood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could</a:t>
            </a:r>
            <a:r>
              <a:rPr lang="es-ES_tradnl" sz="2400" dirty="0" smtClean="0"/>
              <a:t> cause </a:t>
            </a:r>
            <a:r>
              <a:rPr lang="es-ES_tradnl" sz="2400" dirty="0" err="1" smtClean="0"/>
              <a:t>problems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with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Kolmar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but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still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reserved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Kolmar’s</a:t>
            </a:r>
            <a:r>
              <a:rPr lang="es-ES_tradnl" sz="2400" dirty="0" smtClean="0"/>
              <a:t> MEG.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jectOverview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F3D43B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perspectiveFront" fov="6000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26E916-F955-4C37-A4CE-E7B3F03733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ProjectOverviewPresentation</Template>
  <TotalTime>0</TotalTime>
  <Words>1617</Words>
  <Application>Microsoft Office PowerPoint</Application>
  <PresentationFormat>Presentación en pantalla (4:3)</PresentationFormat>
  <Paragraphs>270</Paragraphs>
  <Slides>34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ProjectOverviewPresentation</vt:lpstr>
      <vt:lpstr>Diapositiva 1</vt:lpstr>
      <vt:lpstr>Introduction </vt:lpstr>
      <vt:lpstr>Obstacles to locating CISG cases </vt:lpstr>
      <vt:lpstr>Assessing the quality of the CISG decisions</vt:lpstr>
      <vt:lpstr>Assessing the quality of the CISG decisions</vt:lpstr>
      <vt:lpstr>A Sampling of mexican cisg cases </vt:lpstr>
      <vt:lpstr>Diapositiva 7</vt:lpstr>
      <vt:lpstr>Kolmar vs idesa</vt:lpstr>
      <vt:lpstr>Kolmar vs idesa</vt:lpstr>
      <vt:lpstr>Kolmar vs idesa</vt:lpstr>
      <vt:lpstr>Kolmar vs idesa</vt:lpstr>
      <vt:lpstr>Kolmar vs idesa</vt:lpstr>
      <vt:lpstr>Kolmar vs idesa</vt:lpstr>
      <vt:lpstr>Diapositiva 14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Rengo vs azteca</vt:lpstr>
      <vt:lpstr>The MisaPplication of the CISG in Mexico</vt:lpstr>
      <vt:lpstr>The MisapPlication of the CISG in Mexico</vt:lpstr>
      <vt:lpstr>The MisaPplication of the CISG in Mexico</vt:lpstr>
      <vt:lpstr>The MisaPplication of the CISG in Mexico</vt:lpstr>
      <vt:lpstr>The MisaPplication of the CISG in Mexico</vt:lpstr>
      <vt:lpstr>The MisaPplication of the CISG in Mexico</vt:lpstr>
      <vt:lpstr>The Missaplication of the CISG in Mexico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2013-01-15T21:17:17Z</dcterms:created>
  <dcterms:modified xsi:type="dcterms:W3CDTF">2013-04-16T17:48:00Z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TC100851999990</vt:lpwstr>
  </property>
</Properties>
</file>